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1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58" r:id="rId4"/>
    <p:sldId id="259" r:id="rId5"/>
    <p:sldId id="298" r:id="rId6"/>
    <p:sldId id="268" r:id="rId7"/>
    <p:sldId id="270" r:id="rId8"/>
    <p:sldId id="271" r:id="rId9"/>
    <p:sldId id="262" r:id="rId10"/>
    <p:sldId id="263" r:id="rId11"/>
    <p:sldId id="266" r:id="rId12"/>
    <p:sldId id="273" r:id="rId13"/>
    <p:sldId id="277" r:id="rId14"/>
    <p:sldId id="278" r:id="rId15"/>
    <p:sldId id="279" r:id="rId16"/>
    <p:sldId id="283" r:id="rId17"/>
    <p:sldId id="285" r:id="rId18"/>
    <p:sldId id="289" r:id="rId19"/>
    <p:sldId id="292" r:id="rId20"/>
    <p:sldId id="293" r:id="rId21"/>
    <p:sldId id="295" r:id="rId22"/>
    <p:sldId id="296" r:id="rId23"/>
  </p:sldIdLst>
  <p:sldSz cx="9144000" cy="6858000" type="screen4x3"/>
  <p:notesSz cx="6761163" cy="99425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7" autoAdjust="0"/>
    <p:restoredTop sz="77607" autoAdjust="0"/>
  </p:normalViewPr>
  <p:slideViewPr>
    <p:cSldViewPr snapToGrid="0">
      <p:cViewPr varScale="1">
        <p:scale>
          <a:sx n="83" d="100"/>
          <a:sy n="83" d="100"/>
        </p:scale>
        <p:origin x="-68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262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2" d="100"/>
          <a:sy n="102" d="100"/>
        </p:scale>
        <p:origin x="636" y="84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706E6D-5129-A04A-8E35-1FEA9F9C631C}" type="datetimeFigureOut">
              <a:rPr lang="en-US" smtClean="0"/>
              <a:pPr/>
              <a:t>10/21/2015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A943D1-808C-E241-B16D-BCFA86B87F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24173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208145-4969-4227-BEB4-995F13BD70F3}" type="datetimeFigureOut">
              <a:rPr lang="ko-KR" altLang="en-US" smtClean="0"/>
              <a:pPr/>
              <a:t>2015-10-21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6117" y="4784835"/>
            <a:ext cx="5408930" cy="3914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5D0E65-A735-4F21-838C-C24B9D3B41C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12847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5D0E65-A735-4F21-838C-C24B9D3B41CA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689385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5D0E65-A735-4F21-838C-C24B9D3B41CA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933576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2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ko-KR" altLang="en-US" sz="2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s-IS" dirty="0" smtClean="0"/>
              <a:t>í á ó</a:t>
            </a:r>
            <a:r>
              <a:rPr lang="ko-KR" altLang="en-US" dirty="0" smtClean="0"/>
              <a:t> </a:t>
            </a:r>
            <a:r>
              <a:rPr lang="sk-SK" dirty="0" smtClean="0"/>
              <a:t>ú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5D0E65-A735-4F21-838C-C24B9D3B41CA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3120533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5D0E65-A735-4F21-838C-C24B9D3B41CA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456238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5D0E65-A735-4F21-838C-C24B9D3B41CA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616522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5D0E65-A735-4F21-838C-C24B9D3B41CA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3572451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5D0E65-A735-4F21-838C-C24B9D3B41CA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5104347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5D0E65-A735-4F21-838C-C24B9D3B41CA}" type="slidenum">
              <a:rPr lang="ko-KR" altLang="en-US" smtClean="0"/>
              <a:pPr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235474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4267" y="4078058"/>
            <a:ext cx="6498159" cy="916641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smtClean="0"/>
              <a:t>Click to edit Master subtitle style</a:t>
            </a:r>
            <a:endParaRPr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smtClean="0"/>
              <a:t>Drag picture to placeholder or click icon to add</a:t>
            </a:r>
            <a:endParaRPr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ko-KR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>
            <a:lvl5pPr>
              <a:defRPr/>
            </a:lvl5pPr>
          </a:lstStyle>
          <a:p>
            <a:pPr lvl="0"/>
            <a:r>
              <a:rPr lang="en-US" altLang="ko-KR" dirty="0" smtClean="0"/>
              <a:t>Click to edit Master text styles</a:t>
            </a:r>
          </a:p>
          <a:p>
            <a:pPr lvl="1"/>
            <a:r>
              <a:rPr lang="en-US" altLang="ko-KR" dirty="0" smtClean="0"/>
              <a:t>Second level</a:t>
            </a:r>
          </a:p>
          <a:p>
            <a:pPr lvl="2"/>
            <a:r>
              <a:rPr lang="en-US" altLang="ko-KR" dirty="0" smtClean="0"/>
              <a:t>Third level</a:t>
            </a:r>
          </a:p>
          <a:p>
            <a:pPr lvl="3"/>
            <a:r>
              <a:rPr lang="en-US" altLang="ko-KR" dirty="0" smtClean="0"/>
              <a:t>Fourth level</a:t>
            </a:r>
          </a:p>
          <a:p>
            <a:pPr lvl="4"/>
            <a:r>
              <a:rPr lang="en-US" altLang="ko-KR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smtClean="0"/>
              <a:t>Drag picture to placeholder or click icon to add</a:t>
            </a:r>
            <a:endParaRPr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9948" y="353029"/>
            <a:ext cx="8042276" cy="83154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942808" y="4726675"/>
            <a:ext cx="5874297" cy="981941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ko-KR" altLang="en-US" sz="10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10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</a:t>
            </a:r>
            <a:endParaRPr lang="en-US" altLang="ko-KR" sz="10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ko-KR" altLang="en-US" sz="10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서</a:t>
            </a:r>
            <a:r>
              <a:rPr lang="en-US" altLang="ko-KR" sz="10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10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은</a:t>
            </a:r>
            <a:r>
              <a:rPr lang="en-US" altLang="ko-KR" sz="10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10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옥 </a:t>
            </a:r>
            <a:r>
              <a:rPr lang="en-US" altLang="ko-KR" sz="10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10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목포대학교</a:t>
            </a:r>
            <a:r>
              <a:rPr lang="en-US" altLang="ko-KR" sz="10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en-US" altLang="ko-KR" dirty="0" smtClean="0">
                <a:solidFill>
                  <a:srgbClr val="000000"/>
                </a:solidFill>
              </a:rPr>
              <a:t>        </a:t>
            </a:r>
            <a:r>
              <a:rPr lang="ko-KR" altLang="en-US" dirty="0">
                <a:solidFill>
                  <a:srgbClr val="000000"/>
                </a:solidFill>
              </a:rPr>
              <a:t/>
            </a:r>
            <a:br>
              <a:rPr lang="ko-KR" altLang="en-US" dirty="0">
                <a:solidFill>
                  <a:srgbClr val="000000"/>
                </a:solidFill>
              </a:rPr>
            </a:br>
            <a:endParaRPr lang="ko-KR" altLang="en-US" dirty="0">
              <a:solidFill>
                <a:srgbClr val="000000"/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669758" y="1094308"/>
            <a:ext cx="7756358" cy="3377493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3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A Study on English </a:t>
            </a:r>
            <a:r>
              <a:rPr lang="en-US" altLang="ko-KR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Word-Formation</a:t>
            </a:r>
            <a:endParaRPr lang="en-US" altLang="ko-KR" sz="3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2439" y="4050618"/>
            <a:ext cx="1983634" cy="1518850"/>
          </a:xfrm>
          <a:prstGeom prst="roundRect">
            <a:avLst>
              <a:gd name="adj" fmla="val 13969"/>
            </a:avLst>
          </a:prstGeom>
          <a:solidFill>
            <a:srgbClr val="FFFFFF">
              <a:shade val="85000"/>
              <a:alpha val="83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8183614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/>
              <a:t>III. </a:t>
            </a:r>
            <a:r>
              <a:rPr lang="ko-KR" altLang="en-US" b="1" dirty="0"/>
              <a:t>단어형성의 </a:t>
            </a:r>
            <a:r>
              <a:rPr lang="ko-KR" altLang="en-US" b="1" dirty="0" smtClean="0"/>
              <a:t>제약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fontAlgn="base">
              <a:buFont typeface="Wingdings" charset="2"/>
              <a:buChar char="v"/>
            </a:pPr>
            <a:r>
              <a:rPr lang="en-US" altLang="ko-KR" dirty="0"/>
              <a:t>a. </a:t>
            </a:r>
            <a:r>
              <a:rPr lang="ko-KR" altLang="en-US" dirty="0" err="1"/>
              <a:t>어기제약</a:t>
            </a:r>
            <a:r>
              <a:rPr lang="ko-KR" altLang="en-US" dirty="0"/>
              <a:t> </a:t>
            </a:r>
            <a:r>
              <a:rPr lang="en-US" altLang="ko-KR" dirty="0" smtClean="0"/>
              <a:t>(</a:t>
            </a:r>
            <a:r>
              <a:rPr lang="ko-KR" altLang="en-US" dirty="0" smtClean="0"/>
              <a:t>형용사 어기여야 한다</a:t>
            </a:r>
            <a:r>
              <a:rPr lang="en-US" altLang="ko-KR" dirty="0" smtClean="0"/>
              <a:t>)</a:t>
            </a:r>
            <a:endParaRPr lang="ko-KR" altLang="en-US" dirty="0"/>
          </a:p>
          <a:p>
            <a:pPr marL="0" indent="0" fontAlgn="base">
              <a:buNone/>
            </a:pPr>
            <a:r>
              <a:rPr lang="en-US" altLang="ko-KR" dirty="0" smtClean="0"/>
              <a:t> 	 black-en</a:t>
            </a:r>
            <a:r>
              <a:rPr lang="en-US" altLang="ko-KR" dirty="0"/>
              <a:t>/ </a:t>
            </a:r>
            <a:r>
              <a:rPr lang="en-US" altLang="ko-KR" dirty="0" smtClean="0"/>
              <a:t>  white-en /</a:t>
            </a:r>
            <a:r>
              <a:rPr lang="en-US" altLang="ko-KR" dirty="0"/>
              <a:t> </a:t>
            </a:r>
            <a:r>
              <a:rPr lang="en-US" altLang="ko-KR" dirty="0" smtClean="0"/>
              <a:t>damp-en/   </a:t>
            </a:r>
          </a:p>
          <a:p>
            <a:pPr marL="0" indent="0" fontAlgn="base">
              <a:buNone/>
            </a:pPr>
            <a:r>
              <a:rPr lang="en-US" altLang="ko-KR" dirty="0" smtClean="0"/>
              <a:t>	 hard-en / </a:t>
            </a:r>
            <a:r>
              <a:rPr lang="ko-KR" altLang="en-US" dirty="0" smtClean="0"/>
              <a:t>  </a:t>
            </a:r>
            <a:r>
              <a:rPr lang="en-US" altLang="ko-KR" dirty="0" smtClean="0"/>
              <a:t>quiet-en </a:t>
            </a:r>
          </a:p>
          <a:p>
            <a:pPr fontAlgn="base">
              <a:buFont typeface="Wingdings" charset="2"/>
              <a:buChar char="v"/>
            </a:pPr>
            <a:r>
              <a:rPr lang="en-US" altLang="ko-KR" dirty="0"/>
              <a:t>b. </a:t>
            </a:r>
            <a:r>
              <a:rPr lang="ko-KR" altLang="en-US" dirty="0"/>
              <a:t>음운적 제약</a:t>
            </a:r>
          </a:p>
          <a:p>
            <a:pPr marL="0" indent="0" fontAlgn="base">
              <a:buNone/>
            </a:pPr>
            <a:r>
              <a:rPr lang="ko-KR" altLang="en-US" dirty="0"/>
              <a:t> </a:t>
            </a:r>
            <a:r>
              <a:rPr lang="en-US" altLang="ko-KR" dirty="0" smtClean="0"/>
              <a:t>	</a:t>
            </a:r>
            <a:r>
              <a:rPr lang="ko-KR" altLang="en-US" dirty="0" smtClean="0"/>
              <a:t> </a:t>
            </a:r>
            <a:r>
              <a:rPr lang="ko-KR" altLang="en-US" dirty="0"/>
              <a:t>*</a:t>
            </a:r>
            <a:r>
              <a:rPr lang="en-US" altLang="ko-KR" dirty="0"/>
              <a:t>dry-en /</a:t>
            </a:r>
            <a:r>
              <a:rPr lang="en-US" altLang="ko-KR" dirty="0" err="1"/>
              <a:t>draɪ-ən</a:t>
            </a:r>
            <a:r>
              <a:rPr lang="en-US" altLang="ko-KR" dirty="0"/>
              <a:t>	</a:t>
            </a:r>
            <a:r>
              <a:rPr lang="en-US" altLang="ko-KR" dirty="0" smtClean="0"/>
              <a:t>*</a:t>
            </a:r>
            <a:r>
              <a:rPr lang="en-US" altLang="ko-KR" dirty="0" err="1"/>
              <a:t>dimm</a:t>
            </a:r>
            <a:r>
              <a:rPr lang="en-US" altLang="ko-KR" dirty="0"/>
              <a:t>-en /</a:t>
            </a:r>
            <a:r>
              <a:rPr lang="en-US" altLang="ko-KR" dirty="0" err="1"/>
              <a:t>dɪm-ən</a:t>
            </a:r>
            <a:endParaRPr lang="en-US" altLang="ko-KR" dirty="0"/>
          </a:p>
          <a:p>
            <a:pPr marL="0" indent="0" fontAlgn="base"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	 </a:t>
            </a:r>
            <a:r>
              <a:rPr lang="en-US" altLang="ko-KR" dirty="0"/>
              <a:t>*green-en /</a:t>
            </a:r>
            <a:r>
              <a:rPr lang="en-US" altLang="ko-KR" dirty="0" err="1"/>
              <a:t>gri:n-ən</a:t>
            </a:r>
            <a:r>
              <a:rPr lang="en-US" altLang="ko-KR" dirty="0"/>
              <a:t>/    </a:t>
            </a:r>
            <a:r>
              <a:rPr lang="ko-KR" altLang="en-US" dirty="0" smtClean="0"/>
              <a:t>  </a:t>
            </a:r>
            <a:r>
              <a:rPr lang="en-US" altLang="ko-KR" dirty="0" smtClean="0"/>
              <a:t>	*</a:t>
            </a:r>
            <a:r>
              <a:rPr lang="en-US" altLang="ko-KR" dirty="0"/>
              <a:t>lax-en /</a:t>
            </a:r>
            <a:r>
              <a:rPr lang="en-US" altLang="ko-KR" dirty="0" err="1"/>
              <a:t>læks-ən</a:t>
            </a:r>
            <a:r>
              <a:rPr lang="en-US" altLang="ko-KR" dirty="0" smtClean="0"/>
              <a:t>/</a:t>
            </a:r>
          </a:p>
          <a:p>
            <a:pPr fontAlgn="base">
              <a:buFont typeface="Wingdings" charset="2"/>
              <a:buChar char="v"/>
            </a:pPr>
            <a:r>
              <a:rPr lang="en-US" altLang="ko-KR" dirty="0"/>
              <a:t>c. </a:t>
            </a:r>
            <a:r>
              <a:rPr lang="ko-KR" altLang="en-US" dirty="0"/>
              <a:t>음절수 제약	 </a:t>
            </a:r>
          </a:p>
          <a:p>
            <a:pPr marL="0" indent="0" fontAlgn="base">
              <a:buNone/>
            </a:pPr>
            <a:r>
              <a:rPr lang="en-US" altLang="ko-KR" dirty="0"/>
              <a:t>    </a:t>
            </a:r>
            <a:r>
              <a:rPr lang="en-US" altLang="ko-KR" dirty="0" smtClean="0"/>
              <a:t>	valid –*</a:t>
            </a:r>
            <a:r>
              <a:rPr lang="en-US" altLang="ko-KR" dirty="0" err="1" smtClean="0"/>
              <a:t>validen</a:t>
            </a:r>
            <a:r>
              <a:rPr lang="en-US" altLang="ko-KR" dirty="0" smtClean="0"/>
              <a:t>    		candid-</a:t>
            </a:r>
            <a:r>
              <a:rPr lang="en-US" altLang="ko-KR" dirty="0"/>
              <a:t>*</a:t>
            </a:r>
            <a:r>
              <a:rPr lang="en-US" altLang="ko-KR" dirty="0" err="1"/>
              <a:t>candiden</a:t>
            </a:r>
            <a:endParaRPr lang="en-US" altLang="ko-KR" dirty="0"/>
          </a:p>
          <a:p>
            <a:pPr marL="0" indent="0" fontAlgn="base">
              <a:buNone/>
            </a:pPr>
            <a:r>
              <a:rPr lang="en-US" altLang="ko-KR" dirty="0"/>
              <a:t>    </a:t>
            </a:r>
            <a:r>
              <a:rPr lang="en-US" altLang="ko-KR" dirty="0" smtClean="0"/>
              <a:t>	equivalent -*</a:t>
            </a:r>
            <a:r>
              <a:rPr lang="en-US" altLang="ko-KR" dirty="0" err="1"/>
              <a:t>equivalenten</a:t>
            </a:r>
            <a:endParaRPr lang="en-US" altLang="ko-KR" dirty="0"/>
          </a:p>
          <a:p>
            <a:pPr marL="349250" lvl="1" indent="0" fontAlgn="base">
              <a:buNone/>
            </a:pPr>
            <a:r>
              <a:rPr lang="en-US" altLang="ko-KR" dirty="0"/>
              <a:t>					</a:t>
            </a:r>
            <a:r>
              <a:rPr lang="en-US" altLang="ko-KR" dirty="0" smtClean="0"/>
              <a:t>(</a:t>
            </a:r>
            <a:r>
              <a:rPr lang="en-US" altLang="ko-KR" dirty="0" err="1"/>
              <a:t>Katamba</a:t>
            </a:r>
            <a:r>
              <a:rPr lang="en-US" altLang="ko-KR" dirty="0"/>
              <a:t>, 1993: 74-75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61508528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02189" y="284176"/>
            <a:ext cx="7338060" cy="1026831"/>
          </a:xfrm>
        </p:spPr>
        <p:txBody>
          <a:bodyPr/>
          <a:lstStyle/>
          <a:p>
            <a:r>
              <a:rPr lang="en-US" altLang="ko-KR" b="1" dirty="0"/>
              <a:t>III. </a:t>
            </a:r>
            <a:r>
              <a:rPr lang="ko-KR" altLang="en-US" b="1" dirty="0"/>
              <a:t>단어형성의 제약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14546" y="1540742"/>
            <a:ext cx="8548007" cy="4620474"/>
          </a:xfrm>
        </p:spPr>
        <p:txBody>
          <a:bodyPr>
            <a:normAutofit/>
          </a:bodyPr>
          <a:lstStyle/>
          <a:p>
            <a:pPr fontAlgn="base">
              <a:buFont typeface="Wingdings" charset="2"/>
              <a:buChar char="v"/>
            </a:pPr>
            <a:r>
              <a:rPr lang="ko-KR" altLang="en-US" b="1" dirty="0" smtClean="0"/>
              <a:t>제약 </a:t>
            </a:r>
            <a:r>
              <a:rPr lang="ko-KR" altLang="en-US" b="1" dirty="0"/>
              <a:t>위반사례</a:t>
            </a:r>
            <a:r>
              <a:rPr lang="en-US" altLang="ko-KR" b="1" dirty="0"/>
              <a:t>: </a:t>
            </a:r>
            <a:r>
              <a:rPr lang="ko-KR" altLang="en-US" b="1" dirty="0"/>
              <a:t>어기가 형용사가 아닌 명사에 첨가하여 동사화 되었다</a:t>
            </a:r>
            <a:r>
              <a:rPr lang="en-US" altLang="ko-KR" b="1" dirty="0"/>
              <a:t>.</a:t>
            </a:r>
            <a:r>
              <a:rPr lang="ko-KR" altLang="en-US" dirty="0"/>
              <a:t> </a:t>
            </a:r>
          </a:p>
          <a:p>
            <a:pPr marL="0" indent="0" fontAlgn="base">
              <a:buNone/>
            </a:pPr>
            <a:r>
              <a:rPr lang="ko-KR" altLang="en-US" dirty="0"/>
              <a:t>	</a:t>
            </a:r>
            <a:endParaRPr lang="en-US" altLang="ko-KR" sz="2800" dirty="0" smtClean="0"/>
          </a:p>
          <a:p>
            <a:pPr marL="619125" lvl="2" indent="0" fontAlgn="base">
              <a:buNone/>
            </a:pPr>
            <a:r>
              <a:rPr lang="en-US" altLang="ko-KR" sz="2800" dirty="0" smtClean="0"/>
              <a:t>*</a:t>
            </a:r>
            <a:r>
              <a:rPr lang="en-US" altLang="ko-KR" sz="2800" dirty="0" err="1" smtClean="0"/>
              <a:t>highen</a:t>
            </a:r>
            <a:r>
              <a:rPr lang="en-US" altLang="ko-KR" sz="2800" dirty="0" smtClean="0"/>
              <a:t>/heighten        widen/*</a:t>
            </a:r>
            <a:r>
              <a:rPr lang="en-US" altLang="ko-KR" sz="2800" dirty="0" err="1" smtClean="0"/>
              <a:t>widthen</a:t>
            </a:r>
            <a:endParaRPr lang="en-US" altLang="ko-KR" sz="2800" dirty="0" smtClean="0"/>
          </a:p>
          <a:p>
            <a:pPr marL="619125" lvl="2" indent="0" fontAlgn="base">
              <a:buNone/>
            </a:pPr>
            <a:r>
              <a:rPr lang="en-US" altLang="ko-KR" sz="2800" dirty="0" smtClean="0"/>
              <a:t>*</a:t>
            </a:r>
            <a:r>
              <a:rPr lang="en-US" altLang="ko-KR" sz="2800" dirty="0" err="1" smtClean="0"/>
              <a:t>longen</a:t>
            </a:r>
            <a:r>
              <a:rPr lang="en-US" altLang="ko-KR" sz="2800" dirty="0" smtClean="0"/>
              <a:t>/lengthen        deepen/*</a:t>
            </a:r>
            <a:r>
              <a:rPr lang="en-US" altLang="ko-KR" sz="2800" dirty="0" err="1" smtClean="0"/>
              <a:t>depthen</a:t>
            </a:r>
            <a:endParaRPr lang="en-US" altLang="ko-KR" sz="2800" dirty="0" smtClean="0"/>
          </a:p>
          <a:p>
            <a:pPr marL="619125" lvl="2" indent="0" fontAlgn="base">
              <a:buNone/>
            </a:pPr>
            <a:r>
              <a:rPr lang="en-US" altLang="ko-KR" sz="2800" dirty="0" smtClean="0"/>
              <a:t>*</a:t>
            </a:r>
            <a:r>
              <a:rPr lang="en-US" altLang="ko-KR" sz="2800" dirty="0" err="1" smtClean="0"/>
              <a:t>strongen</a:t>
            </a:r>
            <a:r>
              <a:rPr lang="en-US" altLang="ko-KR" sz="2800" dirty="0" smtClean="0"/>
              <a:t>/strengthen</a:t>
            </a:r>
          </a:p>
          <a:p>
            <a:pPr marL="0" indent="0" fontAlgn="base">
              <a:buNone/>
            </a:pPr>
            <a:endParaRPr lang="en-US" altLang="ko-KR" dirty="0" smtClean="0"/>
          </a:p>
          <a:p>
            <a:pPr marL="336550" lvl="1" indent="0" fontAlgn="base">
              <a:buNone/>
            </a:pPr>
            <a:r>
              <a:rPr lang="ko-KR" altLang="en-US" dirty="0" smtClean="0"/>
              <a:t>학자의</a:t>
            </a:r>
            <a:r>
              <a:rPr lang="en-US" altLang="ko-KR" dirty="0" smtClean="0"/>
              <a:t> </a:t>
            </a:r>
            <a:r>
              <a:rPr lang="ko-KR" altLang="en-US" dirty="0" smtClean="0"/>
              <a:t>이론적 설명</a:t>
            </a:r>
            <a:r>
              <a:rPr lang="en-US" altLang="ko-KR" dirty="0" smtClean="0"/>
              <a:t>: </a:t>
            </a:r>
            <a:r>
              <a:rPr lang="ko-KR" altLang="en-US" dirty="0" smtClean="0"/>
              <a:t>형용사형이 위의 제약을 위배 할 때뿐이라고  주장함</a:t>
            </a:r>
            <a:r>
              <a:rPr lang="en-US" altLang="ko-KR" dirty="0" smtClean="0"/>
              <a:t>.</a:t>
            </a: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6735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02189" y="284176"/>
            <a:ext cx="7338060" cy="1026831"/>
          </a:xfrm>
        </p:spPr>
        <p:txBody>
          <a:bodyPr/>
          <a:lstStyle/>
          <a:p>
            <a:r>
              <a:rPr lang="en-US" altLang="ko-KR" b="1" dirty="0"/>
              <a:t>III. </a:t>
            </a:r>
            <a:r>
              <a:rPr lang="ko-KR" altLang="en-US" b="1" dirty="0"/>
              <a:t>단어형성의 </a:t>
            </a:r>
            <a:r>
              <a:rPr lang="ko-KR" altLang="en-US" b="1" dirty="0" smtClean="0"/>
              <a:t>제약</a:t>
            </a:r>
            <a:r>
              <a:rPr lang="en-US" altLang="ko-KR" b="1" dirty="0" smtClean="0"/>
              <a:t/>
            </a:r>
            <a:br>
              <a:rPr lang="en-US" altLang="ko-KR" b="1" dirty="0" smtClean="0"/>
            </a:br>
            <a:r>
              <a:rPr lang="en-US" altLang="ko-KR" sz="2400" b="1" dirty="0" smtClean="0"/>
              <a:t>(</a:t>
            </a:r>
            <a:r>
              <a:rPr lang="ko-KR" altLang="en-US" sz="2400" b="1" dirty="0" smtClean="0"/>
              <a:t>형태론적</a:t>
            </a:r>
            <a:r>
              <a:rPr lang="en-US" altLang="ko-KR" sz="2400" b="1" dirty="0" smtClean="0"/>
              <a:t> </a:t>
            </a:r>
            <a:r>
              <a:rPr lang="ko-KR" altLang="en-US" sz="2400" b="1" dirty="0" smtClean="0"/>
              <a:t>제약</a:t>
            </a:r>
            <a:r>
              <a:rPr lang="en-US" altLang="ko-KR" sz="2400" b="1" dirty="0" smtClean="0"/>
              <a:t>)</a:t>
            </a:r>
            <a:endParaRPr lang="ko-KR" altLang="en-US" sz="24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74011" y="1486097"/>
            <a:ext cx="8548007" cy="4829172"/>
          </a:xfrm>
        </p:spPr>
        <p:txBody>
          <a:bodyPr anchor="ctr">
            <a:normAutofit lnSpcReduction="10000"/>
          </a:bodyPr>
          <a:lstStyle/>
          <a:p>
            <a:pPr marL="514350" indent="-514350" fontAlgn="base">
              <a:buFont typeface="Wingdings" panose="05000000000000000000" pitchFamily="2" charset="2"/>
              <a:buChar char="v"/>
            </a:pPr>
            <a:r>
              <a:rPr lang="ko-KR" altLang="en-US" b="1" dirty="0" smtClean="0">
                <a:solidFill>
                  <a:srgbClr val="000000"/>
                </a:solidFill>
                <a:latin typeface="+mj-lt"/>
              </a:rPr>
              <a:t>제약조건</a:t>
            </a:r>
            <a:r>
              <a:rPr lang="en-US" altLang="ko-KR" b="1" dirty="0">
                <a:solidFill>
                  <a:srgbClr val="000000"/>
                </a:solidFill>
                <a:latin typeface="+mj-lt"/>
              </a:rPr>
              <a:t>: </a:t>
            </a:r>
            <a:r>
              <a:rPr lang="ko-KR" altLang="en-US" b="1" dirty="0">
                <a:solidFill>
                  <a:srgbClr val="000000"/>
                </a:solidFill>
                <a:latin typeface="+mj-lt"/>
              </a:rPr>
              <a:t>접미사 </a:t>
            </a:r>
            <a:r>
              <a:rPr lang="en-US" altLang="ko-KR" b="1" dirty="0">
                <a:solidFill>
                  <a:srgbClr val="000000"/>
                </a:solidFill>
                <a:latin typeface="+mj-lt"/>
              </a:rPr>
              <a:t>–hood</a:t>
            </a:r>
            <a:r>
              <a:rPr lang="ko-KR" altLang="en-US" dirty="0">
                <a:solidFill>
                  <a:srgbClr val="000000"/>
                </a:solidFill>
                <a:latin typeface="+mj-lt"/>
              </a:rPr>
              <a:t> </a:t>
            </a:r>
          </a:p>
          <a:p>
            <a:pPr marL="0" indent="0" fontAlgn="base">
              <a:buNone/>
            </a:pPr>
            <a:r>
              <a:rPr lang="ko-KR" altLang="en-US" dirty="0">
                <a:solidFill>
                  <a:srgbClr val="000000"/>
                </a:solidFill>
                <a:latin typeface="+mj-lt"/>
              </a:rPr>
              <a:t>라틴어는 라틴어 끼리 고유어는 고유어끼리 파생된다는 접미사가 갖는 제약조건인 모국어 어기에만 첨가할 수 있다 </a:t>
            </a:r>
            <a:r>
              <a:rPr lang="en-US" altLang="ko-KR" dirty="0">
                <a:solidFill>
                  <a:srgbClr val="000000"/>
                </a:solidFill>
                <a:latin typeface="+mj-lt"/>
              </a:rPr>
              <a:t>(</a:t>
            </a:r>
            <a:r>
              <a:rPr lang="en-US" altLang="ko-KR" dirty="0" err="1">
                <a:solidFill>
                  <a:srgbClr val="000000"/>
                </a:solidFill>
                <a:latin typeface="+mj-lt"/>
              </a:rPr>
              <a:t>Marchand</a:t>
            </a:r>
            <a:r>
              <a:rPr lang="en-US" altLang="ko-KR" dirty="0">
                <a:solidFill>
                  <a:srgbClr val="000000"/>
                </a:solidFill>
                <a:latin typeface="+mj-lt"/>
              </a:rPr>
              <a:t>, 1969: 314)</a:t>
            </a:r>
            <a:r>
              <a:rPr lang="en-US" altLang="ko-KR" dirty="0" smtClean="0">
                <a:solidFill>
                  <a:srgbClr val="000000"/>
                </a:solidFill>
                <a:latin typeface="+mj-lt"/>
              </a:rPr>
              <a:t>.</a:t>
            </a:r>
          </a:p>
          <a:p>
            <a:pPr marL="1076325" lvl="2" indent="-457200" fontAlgn="base">
              <a:buFont typeface="+mj-lt"/>
              <a:buAutoNum type="alphaLcPeriod"/>
            </a:pPr>
            <a:r>
              <a:rPr lang="en-US" altLang="ko-KR" dirty="0" smtClean="0">
                <a:solidFill>
                  <a:srgbClr val="000000"/>
                </a:solidFill>
                <a:latin typeface="+mj-lt"/>
              </a:rPr>
              <a:t>boy</a:t>
            </a:r>
            <a:r>
              <a:rPr lang="en-US" altLang="ko-KR" dirty="0">
                <a:solidFill>
                  <a:srgbClr val="000000"/>
                </a:solidFill>
                <a:latin typeface="+mj-lt"/>
              </a:rPr>
              <a:t>-hood      </a:t>
            </a:r>
            <a:r>
              <a:rPr lang="en-US" altLang="ko-KR" dirty="0" smtClean="0">
                <a:solidFill>
                  <a:srgbClr val="000000"/>
                </a:solidFill>
                <a:latin typeface="+mj-lt"/>
              </a:rPr>
              <a:t>      brother-hood        </a:t>
            </a:r>
            <a:r>
              <a:rPr lang="en-US" altLang="ko-KR" dirty="0">
                <a:solidFill>
                  <a:srgbClr val="000000"/>
                </a:solidFill>
                <a:latin typeface="+mj-lt"/>
              </a:rPr>
              <a:t>man-</a:t>
            </a:r>
            <a:r>
              <a:rPr lang="en-US" altLang="ko-KR" dirty="0" smtClean="0">
                <a:solidFill>
                  <a:srgbClr val="000000"/>
                </a:solidFill>
                <a:latin typeface="+mj-lt"/>
              </a:rPr>
              <a:t>hood    	 maiden</a:t>
            </a:r>
            <a:r>
              <a:rPr lang="en-US" altLang="ko-KR" dirty="0">
                <a:solidFill>
                  <a:srgbClr val="000000"/>
                </a:solidFill>
                <a:latin typeface="+mj-lt"/>
              </a:rPr>
              <a:t>-hood	      girl-hood     </a:t>
            </a:r>
            <a:r>
              <a:rPr lang="en-US" altLang="ko-KR" dirty="0" smtClean="0">
                <a:solidFill>
                  <a:srgbClr val="000000"/>
                </a:solidFill>
                <a:latin typeface="+mj-lt"/>
              </a:rPr>
              <a:t>         sister-hood</a:t>
            </a:r>
          </a:p>
          <a:p>
            <a:pPr marL="1076325" lvl="2" indent="-457200" fontAlgn="base">
              <a:buFont typeface="+mj-lt"/>
              <a:buAutoNum type="alphaLcPeriod"/>
            </a:pPr>
            <a:endParaRPr lang="en-US" altLang="ko-KR" dirty="0">
              <a:solidFill>
                <a:srgbClr val="000000"/>
              </a:solidFill>
              <a:latin typeface="+mj-lt"/>
            </a:endParaRPr>
          </a:p>
          <a:p>
            <a:pPr marL="1076325" lvl="2" indent="-457200" fontAlgn="base">
              <a:buFont typeface="+mj-lt"/>
              <a:buAutoNum type="alphaLcPeriod"/>
            </a:pPr>
            <a:r>
              <a:rPr lang="en-US" altLang="ko-KR" dirty="0" smtClean="0">
                <a:solidFill>
                  <a:srgbClr val="000000"/>
                </a:solidFill>
                <a:latin typeface="+mj-lt"/>
              </a:rPr>
              <a:t>*</a:t>
            </a:r>
            <a:r>
              <a:rPr lang="en-US" altLang="ko-KR" dirty="0">
                <a:solidFill>
                  <a:srgbClr val="000000"/>
                </a:solidFill>
                <a:latin typeface="+mj-lt"/>
              </a:rPr>
              <a:t>judge-hood	 </a:t>
            </a:r>
            <a:r>
              <a:rPr lang="en-US" altLang="ko-KR" dirty="0" smtClean="0">
                <a:solidFill>
                  <a:srgbClr val="000000"/>
                </a:solidFill>
                <a:latin typeface="+mj-lt"/>
              </a:rPr>
              <a:t>  *</a:t>
            </a:r>
            <a:r>
              <a:rPr lang="en-US" altLang="ko-KR" dirty="0">
                <a:solidFill>
                  <a:srgbClr val="000000"/>
                </a:solidFill>
                <a:latin typeface="+mj-lt"/>
              </a:rPr>
              <a:t>governor-hood     </a:t>
            </a:r>
            <a:r>
              <a:rPr lang="en-US" altLang="ko-KR" dirty="0" smtClean="0">
                <a:solidFill>
                  <a:srgbClr val="000000"/>
                </a:solidFill>
                <a:latin typeface="+mj-lt"/>
              </a:rPr>
              <a:t>*</a:t>
            </a:r>
            <a:r>
              <a:rPr lang="en-US" altLang="ko-KR" dirty="0">
                <a:solidFill>
                  <a:srgbClr val="000000"/>
                </a:solidFill>
                <a:latin typeface="+mj-lt"/>
              </a:rPr>
              <a:t>colonel-</a:t>
            </a:r>
            <a:r>
              <a:rPr lang="en-US" altLang="ko-KR" dirty="0" smtClean="0">
                <a:solidFill>
                  <a:srgbClr val="000000"/>
                </a:solidFill>
                <a:latin typeface="+mj-lt"/>
              </a:rPr>
              <a:t>hood </a:t>
            </a:r>
          </a:p>
          <a:p>
            <a:pPr marL="619125" lvl="2" indent="0" fontAlgn="base">
              <a:buNone/>
            </a:pPr>
            <a:endParaRPr lang="en-US" altLang="ko-KR" dirty="0">
              <a:solidFill>
                <a:srgbClr val="000000"/>
              </a:solidFill>
              <a:latin typeface="+mj-lt"/>
            </a:endParaRPr>
          </a:p>
          <a:p>
            <a:pPr marL="457200" indent="-457200" fontAlgn="base">
              <a:buFont typeface="Wingdings" panose="05000000000000000000" pitchFamily="2" charset="2"/>
              <a:buChar char="v"/>
            </a:pPr>
            <a:r>
              <a:rPr lang="ko-KR" altLang="en-US" b="1" dirty="0">
                <a:solidFill>
                  <a:srgbClr val="000000"/>
                </a:solidFill>
                <a:latin typeface="+mj-lt"/>
              </a:rPr>
              <a:t>제약조건 위반사례</a:t>
            </a:r>
            <a:r>
              <a:rPr lang="en-US" altLang="ko-KR" b="1" dirty="0">
                <a:solidFill>
                  <a:srgbClr val="000000"/>
                </a:solidFill>
                <a:latin typeface="+mj-lt"/>
              </a:rPr>
              <a:t>: </a:t>
            </a:r>
            <a:r>
              <a:rPr lang="ko-KR" altLang="en-US" b="1" dirty="0">
                <a:solidFill>
                  <a:srgbClr val="000000"/>
                </a:solidFill>
                <a:latin typeface="+mj-lt"/>
              </a:rPr>
              <a:t>어원이 라틴어와 프랑스어</a:t>
            </a:r>
            <a:r>
              <a:rPr lang="en-US" altLang="ko-KR" b="1" dirty="0">
                <a:solidFill>
                  <a:srgbClr val="000000"/>
                </a:solidFill>
                <a:latin typeface="+mj-lt"/>
              </a:rPr>
              <a:t>.</a:t>
            </a:r>
            <a:endParaRPr lang="ko-KR" altLang="en-US" b="1" dirty="0">
              <a:solidFill>
                <a:srgbClr val="000000"/>
              </a:solidFill>
              <a:latin typeface="+mj-lt"/>
            </a:endParaRPr>
          </a:p>
          <a:p>
            <a:pPr marL="0" indent="0" fontAlgn="base">
              <a:buNone/>
            </a:pPr>
            <a:r>
              <a:rPr lang="en-US" altLang="ko-KR" dirty="0">
                <a:solidFill>
                  <a:srgbClr val="000000"/>
                </a:solidFill>
                <a:latin typeface="+mj-lt"/>
              </a:rPr>
              <a:t>	</a:t>
            </a:r>
            <a:r>
              <a:rPr lang="ko-KR" altLang="en-US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altLang="ko-KR" dirty="0">
                <a:solidFill>
                  <a:srgbClr val="000000"/>
                </a:solidFill>
                <a:latin typeface="+mj-lt"/>
              </a:rPr>
              <a:t>statehood 	priesthood </a:t>
            </a:r>
            <a:r>
              <a:rPr lang="en-US" altLang="ko-KR" dirty="0" smtClean="0">
                <a:solidFill>
                  <a:srgbClr val="000000"/>
                </a:solidFill>
                <a:latin typeface="+mj-lt"/>
              </a:rPr>
              <a:t>  parenthood   nationhood</a:t>
            </a:r>
            <a:endParaRPr lang="ko-KR" altLang="en-US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9655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/>
              <a:t>III. </a:t>
            </a:r>
            <a:r>
              <a:rPr lang="ko-KR" altLang="en-US" b="1" dirty="0"/>
              <a:t>단어형성의 제약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140000"/>
              </a:lnSpc>
              <a:buNone/>
            </a:pPr>
            <a:r>
              <a:rPr lang="ko-KR" altLang="en-US" b="1" dirty="0"/>
              <a:t>학자의 이론적 설명</a:t>
            </a:r>
            <a:r>
              <a:rPr lang="en-US" altLang="ko-KR" dirty="0"/>
              <a:t>: </a:t>
            </a:r>
            <a:r>
              <a:rPr lang="ko-KR" altLang="en-US" dirty="0"/>
              <a:t>단일형태소</a:t>
            </a:r>
            <a:r>
              <a:rPr lang="en-US" altLang="ko-KR" dirty="0"/>
              <a:t>(</a:t>
            </a:r>
            <a:r>
              <a:rPr lang="en-US" altLang="ko-KR" dirty="0" err="1"/>
              <a:t>monomorpheme</a:t>
            </a:r>
            <a:r>
              <a:rPr lang="en-US" altLang="ko-KR" dirty="0"/>
              <a:t>)</a:t>
            </a:r>
            <a:r>
              <a:rPr lang="ko-KR" altLang="en-US" dirty="0"/>
              <a:t>의 경우에는 </a:t>
            </a:r>
            <a:r>
              <a:rPr lang="en-US" altLang="ko-KR" dirty="0"/>
              <a:t>priesthood, statehood</a:t>
            </a:r>
            <a:r>
              <a:rPr lang="ko-KR" altLang="en-US" dirty="0"/>
              <a:t>와 같이 라틴계 단어에도 첨가되며</a:t>
            </a:r>
            <a:r>
              <a:rPr lang="en-US" altLang="ko-KR" dirty="0"/>
              <a:t>, </a:t>
            </a:r>
            <a:r>
              <a:rPr lang="ko-KR" altLang="en-US" dirty="0"/>
              <a:t>이러한 경우를 자국어화</a:t>
            </a:r>
            <a:r>
              <a:rPr lang="en-US" altLang="ko-KR" dirty="0"/>
              <a:t>(</a:t>
            </a:r>
            <a:r>
              <a:rPr lang="en-US" altLang="ko-KR" dirty="0" err="1"/>
              <a:t>nativization</a:t>
            </a:r>
            <a:r>
              <a:rPr lang="en-US" altLang="ko-KR" dirty="0"/>
              <a:t>)</a:t>
            </a:r>
            <a:r>
              <a:rPr lang="ko-KR" altLang="en-US" dirty="0"/>
              <a:t>된 경우라 하며 라틴계 접사라도 자국어화하면 고유어의 뒤에 붙을 수 있다고 설명한다</a:t>
            </a:r>
            <a:r>
              <a:rPr lang="en-US" altLang="ko-KR" dirty="0"/>
              <a:t>. (</a:t>
            </a:r>
            <a:r>
              <a:rPr lang="en-US" altLang="ko-KR" dirty="0" err="1"/>
              <a:t>Aronoff</a:t>
            </a:r>
            <a:r>
              <a:rPr lang="en-US" altLang="ko-KR" dirty="0"/>
              <a:t> 1976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59427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02189" y="284176"/>
            <a:ext cx="7338060" cy="1026831"/>
          </a:xfrm>
        </p:spPr>
        <p:txBody>
          <a:bodyPr/>
          <a:lstStyle/>
          <a:p>
            <a:r>
              <a:rPr lang="en-US" altLang="ko-KR" b="1" dirty="0"/>
              <a:t>III. </a:t>
            </a:r>
            <a:r>
              <a:rPr lang="ko-KR" altLang="en-US" b="1" dirty="0"/>
              <a:t>단어형성의 제약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7523" y="2027101"/>
            <a:ext cx="8548007" cy="4241526"/>
          </a:xfrm>
        </p:spPr>
        <p:txBody>
          <a:bodyPr>
            <a:normAutofit/>
          </a:bodyPr>
          <a:lstStyle/>
          <a:p>
            <a:pPr marL="457200" indent="-457200" fontAlgn="base">
              <a:buFont typeface="Wingdings" panose="05000000000000000000" pitchFamily="2" charset="2"/>
              <a:buChar char="v"/>
            </a:pPr>
            <a:r>
              <a:rPr lang="ko-KR" altLang="en-US" b="1" dirty="0">
                <a:solidFill>
                  <a:srgbClr val="000000"/>
                </a:solidFill>
              </a:rPr>
              <a:t>제약조건</a:t>
            </a:r>
            <a:r>
              <a:rPr lang="en-US" altLang="ko-KR" b="1" dirty="0">
                <a:solidFill>
                  <a:srgbClr val="000000"/>
                </a:solidFill>
              </a:rPr>
              <a:t>: </a:t>
            </a:r>
            <a:r>
              <a:rPr lang="ko-KR" altLang="en-US" b="1" dirty="0" smtClean="0">
                <a:solidFill>
                  <a:srgbClr val="000000"/>
                </a:solidFill>
              </a:rPr>
              <a:t>접두사 </a:t>
            </a:r>
            <a:r>
              <a:rPr lang="en-US" altLang="ko-KR" b="1" dirty="0" smtClean="0">
                <a:solidFill>
                  <a:srgbClr val="000000"/>
                </a:solidFill>
              </a:rPr>
              <a:t>un- </a:t>
            </a:r>
          </a:p>
          <a:p>
            <a:pPr marL="0" indent="0" fontAlgn="base">
              <a:buNone/>
            </a:pPr>
            <a:r>
              <a:rPr lang="en-US" altLang="ko-KR" b="1" dirty="0" smtClean="0">
                <a:solidFill>
                  <a:srgbClr val="000000"/>
                </a:solidFill>
              </a:rPr>
              <a:t>  </a:t>
            </a:r>
            <a:r>
              <a:rPr lang="ko-KR" altLang="en-US" b="1" dirty="0" smtClean="0">
                <a:solidFill>
                  <a:srgbClr val="000000"/>
                </a:solidFill>
              </a:rPr>
              <a:t>새로운 </a:t>
            </a:r>
            <a:r>
              <a:rPr lang="ko-KR" altLang="en-US" b="1" dirty="0">
                <a:solidFill>
                  <a:srgbClr val="000000"/>
                </a:solidFill>
              </a:rPr>
              <a:t>어휘의 생성이 이미 존재하는 어휘목록의 어휘와 동의어가 되어서는 </a:t>
            </a:r>
            <a:r>
              <a:rPr lang="ko-KR" altLang="en-US" b="1" dirty="0" err="1" smtClean="0">
                <a:solidFill>
                  <a:srgbClr val="000000"/>
                </a:solidFill>
              </a:rPr>
              <a:t>안된다는</a:t>
            </a:r>
            <a:r>
              <a:rPr lang="ko-KR" altLang="en-US" b="1" dirty="0" smtClean="0">
                <a:solidFill>
                  <a:srgbClr val="000000"/>
                </a:solidFill>
              </a:rPr>
              <a:t> </a:t>
            </a:r>
            <a:r>
              <a:rPr lang="ko-KR" altLang="en-US" b="1" dirty="0">
                <a:solidFill>
                  <a:srgbClr val="000000"/>
                </a:solidFill>
              </a:rPr>
              <a:t>동의어회피 원리</a:t>
            </a:r>
            <a:r>
              <a:rPr lang="en-US" altLang="ko-KR" b="1" dirty="0" smtClean="0">
                <a:solidFill>
                  <a:srgbClr val="000000"/>
                </a:solidFill>
              </a:rPr>
              <a:t>.</a:t>
            </a:r>
          </a:p>
          <a:p>
            <a:pPr marL="336550" lvl="1" indent="0" fontAlgn="base">
              <a:lnSpc>
                <a:spcPct val="90000"/>
              </a:lnSpc>
              <a:buNone/>
            </a:pPr>
            <a:r>
              <a:rPr lang="en-US" altLang="ko-KR" dirty="0" smtClean="0">
                <a:solidFill>
                  <a:srgbClr val="000000"/>
                </a:solidFill>
              </a:rPr>
              <a:t>						</a:t>
            </a:r>
            <a:r>
              <a:rPr lang="en-US" altLang="ko-KR" dirty="0" err="1" smtClean="0">
                <a:solidFill>
                  <a:srgbClr val="000000"/>
                </a:solidFill>
              </a:rPr>
              <a:t>Kiparsky</a:t>
            </a:r>
            <a:r>
              <a:rPr lang="en-US" altLang="ko-KR" dirty="0" smtClean="0">
                <a:solidFill>
                  <a:srgbClr val="000000"/>
                </a:solidFill>
              </a:rPr>
              <a:t> </a:t>
            </a:r>
            <a:r>
              <a:rPr lang="en-US" altLang="ko-KR" dirty="0">
                <a:solidFill>
                  <a:srgbClr val="000000"/>
                </a:solidFill>
              </a:rPr>
              <a:t>(1983</a:t>
            </a:r>
            <a:r>
              <a:rPr lang="en-US" altLang="ko-KR" dirty="0" smtClean="0">
                <a:solidFill>
                  <a:srgbClr val="000000"/>
                </a:solidFill>
              </a:rPr>
              <a:t>)</a:t>
            </a:r>
          </a:p>
          <a:p>
            <a:pPr marL="336550" lvl="1" indent="0" fontAlgn="base">
              <a:lnSpc>
                <a:spcPct val="90000"/>
              </a:lnSpc>
              <a:buNone/>
            </a:pPr>
            <a:endParaRPr lang="en-US" altLang="ko-KR" dirty="0" smtClean="0">
              <a:solidFill>
                <a:srgbClr val="000000"/>
              </a:solidFill>
            </a:endParaRPr>
          </a:p>
          <a:p>
            <a:pPr marL="793750" lvl="1" indent="-457200" fontAlgn="base">
              <a:buFont typeface="+mj-lt"/>
              <a:buAutoNum type="alphaLcPeriod"/>
            </a:pPr>
            <a:r>
              <a:rPr lang="en-US" altLang="ko-KR" dirty="0" smtClean="0">
                <a:solidFill>
                  <a:srgbClr val="000000"/>
                </a:solidFill>
              </a:rPr>
              <a:t>incorrect</a:t>
            </a:r>
            <a:r>
              <a:rPr lang="en-US" altLang="ko-KR" dirty="0">
                <a:solidFill>
                  <a:srgbClr val="000000"/>
                </a:solidFill>
              </a:rPr>
              <a:t>, irregular, illegal, dishonest, </a:t>
            </a:r>
            <a:r>
              <a:rPr lang="en-US" altLang="ko-KR" dirty="0" smtClean="0">
                <a:solidFill>
                  <a:srgbClr val="000000"/>
                </a:solidFill>
              </a:rPr>
              <a:t>disobedient</a:t>
            </a:r>
          </a:p>
          <a:p>
            <a:pPr marL="793750" lvl="1" indent="-457200" fontAlgn="base">
              <a:buFont typeface="+mj-lt"/>
              <a:buAutoNum type="alphaLcPeriod"/>
            </a:pPr>
            <a:r>
              <a:rPr lang="en-US" altLang="ko-KR" dirty="0" smtClean="0">
                <a:solidFill>
                  <a:srgbClr val="000000"/>
                </a:solidFill>
              </a:rPr>
              <a:t>*</a:t>
            </a:r>
            <a:r>
              <a:rPr lang="en-US" altLang="ko-KR" dirty="0" err="1">
                <a:solidFill>
                  <a:srgbClr val="000000"/>
                </a:solidFill>
              </a:rPr>
              <a:t>uncorrect</a:t>
            </a:r>
            <a:r>
              <a:rPr lang="en-US" altLang="ko-KR" dirty="0">
                <a:solidFill>
                  <a:srgbClr val="000000"/>
                </a:solidFill>
              </a:rPr>
              <a:t>, *</a:t>
            </a:r>
            <a:r>
              <a:rPr lang="en-US" altLang="ko-KR" dirty="0" err="1">
                <a:solidFill>
                  <a:srgbClr val="000000"/>
                </a:solidFill>
              </a:rPr>
              <a:t>unregular</a:t>
            </a:r>
            <a:r>
              <a:rPr lang="en-US" altLang="ko-KR" dirty="0">
                <a:solidFill>
                  <a:srgbClr val="000000"/>
                </a:solidFill>
              </a:rPr>
              <a:t>, *</a:t>
            </a:r>
            <a:r>
              <a:rPr lang="en-US" altLang="ko-KR" dirty="0" err="1">
                <a:solidFill>
                  <a:srgbClr val="000000"/>
                </a:solidFill>
              </a:rPr>
              <a:t>unlegal</a:t>
            </a:r>
            <a:r>
              <a:rPr lang="en-US" altLang="ko-KR" dirty="0">
                <a:solidFill>
                  <a:srgbClr val="000000"/>
                </a:solidFill>
              </a:rPr>
              <a:t>, *</a:t>
            </a:r>
            <a:r>
              <a:rPr lang="en-US" altLang="ko-KR" dirty="0" err="1">
                <a:solidFill>
                  <a:srgbClr val="000000"/>
                </a:solidFill>
              </a:rPr>
              <a:t>unhonest</a:t>
            </a:r>
            <a:r>
              <a:rPr lang="en-US" altLang="ko-KR" dirty="0">
                <a:solidFill>
                  <a:srgbClr val="000000"/>
                </a:solidFill>
              </a:rPr>
              <a:t>, </a:t>
            </a:r>
            <a:r>
              <a:rPr lang="en-US" altLang="ko-KR" dirty="0" smtClean="0">
                <a:solidFill>
                  <a:srgbClr val="000000"/>
                </a:solidFill>
              </a:rPr>
              <a:t>*</a:t>
            </a:r>
            <a:r>
              <a:rPr lang="en-US" altLang="ko-KR" dirty="0" err="1" smtClean="0">
                <a:solidFill>
                  <a:srgbClr val="000000"/>
                </a:solidFill>
              </a:rPr>
              <a:t>unobedient</a:t>
            </a:r>
            <a:endParaRPr lang="en-US" altLang="ko-KR" dirty="0">
              <a:solidFill>
                <a:srgbClr val="000000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5255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/>
              <a:t>III. </a:t>
            </a:r>
            <a:r>
              <a:rPr lang="ko-KR" altLang="en-US" b="1" dirty="0"/>
              <a:t>단어형성의 제약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95992" y="1391527"/>
            <a:ext cx="8159547" cy="5016075"/>
          </a:xfrm>
        </p:spPr>
        <p:txBody>
          <a:bodyPr>
            <a:noAutofit/>
          </a:bodyPr>
          <a:lstStyle/>
          <a:p>
            <a:pPr marL="457200" indent="-457200" fontAlgn="base">
              <a:buFont typeface="Wingdings" panose="05000000000000000000" pitchFamily="2" charset="2"/>
              <a:buChar char="v"/>
            </a:pPr>
            <a:r>
              <a:rPr lang="ko-KR" altLang="en-US" sz="1500" b="1" dirty="0" smtClean="0"/>
              <a:t>제약조건 </a:t>
            </a:r>
            <a:r>
              <a:rPr lang="ko-KR" altLang="en-US" sz="1500" b="1" dirty="0"/>
              <a:t>위반사례</a:t>
            </a:r>
            <a:r>
              <a:rPr lang="en-US" altLang="ko-KR" sz="1500" b="1" dirty="0"/>
              <a:t>:</a:t>
            </a:r>
            <a:r>
              <a:rPr lang="ko-KR" altLang="en-US" sz="1500" dirty="0"/>
              <a:t> </a:t>
            </a:r>
          </a:p>
          <a:p>
            <a:pPr marL="0" indent="0" fontAlgn="base">
              <a:buNone/>
            </a:pPr>
            <a:r>
              <a:rPr lang="en-US" altLang="ko-KR" sz="1500" dirty="0"/>
              <a:t> </a:t>
            </a:r>
            <a:r>
              <a:rPr lang="en-US" altLang="ko-KR" sz="1500" dirty="0" smtClean="0"/>
              <a:t>       </a:t>
            </a:r>
            <a:r>
              <a:rPr lang="ko-KR" altLang="en-US" sz="1500" b="1" dirty="0" smtClean="0"/>
              <a:t>동의어 </a:t>
            </a:r>
            <a:r>
              <a:rPr lang="ko-KR" altLang="en-US" sz="1500" b="1" dirty="0"/>
              <a:t>회피원리에 의하여 형성되지 않는 단어들이며 적형으로 생성되지 못하는 </a:t>
            </a:r>
            <a:r>
              <a:rPr lang="ko-KR" altLang="en-US" sz="1500" b="1" dirty="0" smtClean="0"/>
              <a:t>단어들이다</a:t>
            </a:r>
            <a:r>
              <a:rPr lang="en-US" altLang="ko-KR" sz="1500" b="1" dirty="0" smtClean="0"/>
              <a:t>.</a:t>
            </a:r>
          </a:p>
          <a:p>
            <a:pPr marL="514350" indent="-514350" fontAlgn="base">
              <a:buAutoNum type="alphaLcPeriod"/>
            </a:pPr>
            <a:r>
              <a:rPr lang="en-US" altLang="ko-KR" sz="1500" dirty="0" smtClean="0"/>
              <a:t>The most awful blunder produced by amateurs is </a:t>
            </a:r>
            <a:r>
              <a:rPr lang="en-US" altLang="ko-KR" sz="1500" u="sng" dirty="0" err="1" smtClean="0"/>
              <a:t>uncorrect</a:t>
            </a:r>
            <a:r>
              <a:rPr lang="en-US" altLang="ko-KR" sz="1500" u="sng" dirty="0" smtClean="0"/>
              <a:t> </a:t>
            </a:r>
            <a:r>
              <a:rPr lang="en-US" altLang="ko-KR" sz="1500" dirty="0" smtClean="0"/>
              <a:t>trajectory of the Tunguska space body before explosion.</a:t>
            </a:r>
          </a:p>
          <a:p>
            <a:pPr marL="514350" indent="-514350" fontAlgn="base">
              <a:buAutoNum type="alphaLcPeriod"/>
            </a:pPr>
            <a:r>
              <a:rPr lang="en-US" altLang="ko-KR" sz="1500" dirty="0" smtClean="0"/>
              <a:t> </a:t>
            </a:r>
            <a:r>
              <a:rPr lang="en-US" altLang="ko-KR" sz="1500" dirty="0"/>
              <a:t>The tumor was </a:t>
            </a:r>
            <a:r>
              <a:rPr lang="en-US" altLang="ko-KR" sz="1500" u="sng" dirty="0" err="1"/>
              <a:t>unregular</a:t>
            </a:r>
            <a:r>
              <a:rPr lang="en-US" altLang="ko-KR" sz="1500" dirty="0"/>
              <a:t> in its shape and about 1 inch big. Where can I find more information about here tumor and what can be done to get here well again</a:t>
            </a:r>
            <a:r>
              <a:rPr lang="en-US" altLang="ko-KR" sz="1500" dirty="0" smtClean="0"/>
              <a:t>.</a:t>
            </a:r>
          </a:p>
          <a:p>
            <a:pPr marL="514350" indent="-514350" fontAlgn="base">
              <a:buFont typeface="+mj-lt"/>
              <a:buAutoNum type="alphaLcPeriod" startAt="3"/>
            </a:pPr>
            <a:r>
              <a:rPr lang="en-US" altLang="ko-KR" sz="1500" dirty="0"/>
              <a:t>One might consider it a question instead of an objection except that the subject of the message is “</a:t>
            </a:r>
            <a:r>
              <a:rPr lang="en-US" altLang="ko-KR" sz="1500" u="sng" dirty="0" err="1"/>
              <a:t>unlegal</a:t>
            </a:r>
            <a:r>
              <a:rPr lang="en-US" altLang="ko-KR" sz="1500" dirty="0"/>
              <a:t> act.”</a:t>
            </a:r>
          </a:p>
          <a:p>
            <a:pPr marL="514350" indent="-514350" fontAlgn="base">
              <a:buFont typeface="+mj-lt"/>
              <a:buAutoNum type="alphaLcPeriod" startAt="3"/>
            </a:pPr>
            <a:r>
              <a:rPr lang="en-US" altLang="ko-KR" sz="1500" dirty="0"/>
              <a:t>Certainly there are casks for sale from well known distilleries, which </a:t>
            </a:r>
            <a:r>
              <a:rPr lang="en-US" altLang="ko-KR" sz="1500" dirty="0" smtClean="0"/>
              <a:t> </a:t>
            </a:r>
            <a:r>
              <a:rPr lang="en-US" altLang="ko-KR" sz="1500" dirty="0"/>
              <a:t>do not want to cheat you like some </a:t>
            </a:r>
            <a:r>
              <a:rPr lang="en-US" altLang="ko-KR" sz="1500" u="sng" dirty="0" err="1"/>
              <a:t>unhonest</a:t>
            </a:r>
            <a:r>
              <a:rPr lang="en-US" altLang="ko-KR" sz="1500" u="sng" dirty="0"/>
              <a:t> </a:t>
            </a:r>
            <a:r>
              <a:rPr lang="en-US" altLang="ko-KR" sz="1500" dirty="0"/>
              <a:t>investment companies. </a:t>
            </a:r>
            <a:r>
              <a:rPr lang="en-US" altLang="ko-KR" sz="1500" dirty="0" smtClean="0"/>
              <a:t> </a:t>
            </a:r>
            <a:r>
              <a:rPr lang="en-US" altLang="ko-KR" sz="1500" dirty="0"/>
              <a:t>But if you buy a cask, you should be fully aware of the following</a:t>
            </a:r>
            <a:r>
              <a:rPr lang="en-US" altLang="ko-KR" sz="1500" dirty="0" smtClean="0"/>
              <a:t>.</a:t>
            </a:r>
          </a:p>
          <a:p>
            <a:pPr marL="514350" indent="-514350" fontAlgn="base">
              <a:buFont typeface="+mj-lt"/>
              <a:buAutoNum type="alphaLcPeriod" startAt="3"/>
            </a:pPr>
            <a:r>
              <a:rPr lang="en-US" altLang="ko-KR" sz="1500" dirty="0"/>
              <a:t>But the young boy shows to be </a:t>
            </a:r>
            <a:r>
              <a:rPr lang="en-US" altLang="ko-KR" sz="1500" u="sng" dirty="0" err="1"/>
              <a:t>unobedient</a:t>
            </a:r>
            <a:r>
              <a:rPr lang="en-US" altLang="ko-KR" sz="1500" dirty="0"/>
              <a:t>, </a:t>
            </a:r>
            <a:r>
              <a:rPr lang="en-US" altLang="ko-KR" sz="1500" dirty="0" err="1"/>
              <a:t>mischevious</a:t>
            </a:r>
            <a:r>
              <a:rPr lang="en-US" altLang="ko-KR" sz="1500" dirty="0"/>
              <a:t> an naughty</a:t>
            </a:r>
            <a:r>
              <a:rPr lang="en-US" altLang="ko-KR" sz="1500" dirty="0" smtClean="0"/>
              <a:t>. </a:t>
            </a:r>
            <a:r>
              <a:rPr lang="en-US" altLang="ko-KR" sz="1500" dirty="0"/>
              <a:t>His various adventures serve to teach him right form wrong</a:t>
            </a:r>
            <a:r>
              <a:rPr lang="en-US" altLang="ko-KR" sz="1500" dirty="0" smtClean="0"/>
              <a:t>.</a:t>
            </a:r>
            <a:endParaRPr lang="en-US" altLang="ko-KR" sz="15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85692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/>
              <a:t>III. </a:t>
            </a:r>
            <a:r>
              <a:rPr lang="ko-KR" altLang="en-US" b="1" dirty="0"/>
              <a:t>단어형성의 </a:t>
            </a:r>
            <a:r>
              <a:rPr lang="ko-KR" altLang="en-US" b="1" dirty="0" smtClean="0"/>
              <a:t>제약</a:t>
            </a:r>
            <a:r>
              <a:rPr lang="en-US" altLang="ko-KR" b="1" dirty="0" smtClean="0"/>
              <a:t/>
            </a:r>
            <a:br>
              <a:rPr lang="en-US" altLang="ko-KR" b="1" dirty="0" smtClean="0"/>
            </a:br>
            <a:r>
              <a:rPr lang="en-US" altLang="ko-KR" sz="2400" b="1" dirty="0" smtClean="0"/>
              <a:t>(</a:t>
            </a:r>
            <a:r>
              <a:rPr lang="ko-KR" altLang="en-US" sz="2400" b="1" dirty="0" smtClean="0"/>
              <a:t>의미론적 제약</a:t>
            </a:r>
            <a:r>
              <a:rPr lang="en-US" altLang="ko-KR" sz="2400" b="1" dirty="0" smtClean="0"/>
              <a:t>)</a:t>
            </a:r>
            <a:endParaRPr lang="ko-KR" altLang="en-US" sz="24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01412" y="1337487"/>
            <a:ext cx="8200082" cy="5039220"/>
          </a:xfrm>
        </p:spPr>
        <p:txBody>
          <a:bodyPr>
            <a:noAutofit/>
          </a:bodyPr>
          <a:lstStyle/>
          <a:p>
            <a:pPr marL="457200" indent="-457200" fontAlgn="base">
              <a:buFont typeface="Wingdings" panose="05000000000000000000" pitchFamily="2" charset="2"/>
              <a:buChar char="v"/>
            </a:pPr>
            <a:r>
              <a:rPr lang="ko-KR" altLang="en-US" sz="1800" b="1" dirty="0" smtClean="0"/>
              <a:t>제약조건</a:t>
            </a:r>
            <a:r>
              <a:rPr lang="en-US" altLang="ko-KR" sz="1800" b="1" dirty="0" smtClean="0"/>
              <a:t>: </a:t>
            </a:r>
            <a:r>
              <a:rPr lang="ko-KR" altLang="en-US" sz="1800" b="1" dirty="0" smtClean="0"/>
              <a:t>접두사 </a:t>
            </a:r>
            <a:r>
              <a:rPr lang="en-US" altLang="ko-KR" sz="1800" b="1" dirty="0" smtClean="0"/>
              <a:t>un-</a:t>
            </a:r>
            <a:r>
              <a:rPr lang="ko-KR" altLang="en-US" sz="1800" b="1" dirty="0" smtClean="0"/>
              <a:t>의 구조 내에 부정적 의미 내용을 갖는 요소와 이웃하지 않는 조건 </a:t>
            </a:r>
            <a:r>
              <a:rPr lang="en-US" altLang="ko-KR" sz="1800" b="1" dirty="0" smtClean="0"/>
              <a:t>								(Zimmer 1964)</a:t>
            </a:r>
          </a:p>
          <a:p>
            <a:pPr marL="679450" lvl="1" indent="-342900" fontAlgn="base">
              <a:buFont typeface="+mj-lt"/>
              <a:buAutoNum type="alphaLcPeriod"/>
            </a:pPr>
            <a:r>
              <a:rPr lang="en-US" altLang="ko-KR" sz="1800" dirty="0" err="1"/>
              <a:t>u</a:t>
            </a:r>
            <a:r>
              <a:rPr lang="en-US" altLang="ko-KR" sz="1800" smtClean="0"/>
              <a:t>nwill</a:t>
            </a:r>
            <a:r>
              <a:rPr lang="ko-KR" altLang="en-US" sz="1800" dirty="0" smtClean="0"/>
              <a:t>  </a:t>
            </a:r>
            <a:r>
              <a:rPr lang="en-US" altLang="ko-KR" sz="1800" dirty="0" smtClean="0"/>
              <a:t>		unloved		unhappy</a:t>
            </a:r>
            <a:r>
              <a:rPr lang="ko-KR" altLang="en-US" sz="1800" dirty="0" smtClean="0"/>
              <a:t> </a:t>
            </a:r>
            <a:endParaRPr lang="en-US" altLang="ko-KR" sz="1800" dirty="0" smtClean="0"/>
          </a:p>
          <a:p>
            <a:pPr marL="336550" lvl="1" indent="0" fontAlgn="base">
              <a:buNone/>
            </a:pPr>
            <a:r>
              <a:rPr lang="ko-KR" altLang="en-US" sz="1800" dirty="0" smtClean="0"/>
              <a:t>     </a:t>
            </a:r>
            <a:r>
              <a:rPr lang="en-US" altLang="ko-KR" sz="1800" dirty="0" smtClean="0"/>
              <a:t>unclean</a:t>
            </a:r>
            <a:r>
              <a:rPr lang="ko-KR" altLang="en-US" sz="1800" dirty="0" smtClean="0"/>
              <a:t>   </a:t>
            </a:r>
            <a:r>
              <a:rPr lang="en-US" altLang="ko-KR" sz="1800" dirty="0" smtClean="0"/>
              <a:t>		unwise</a:t>
            </a:r>
            <a:r>
              <a:rPr lang="ko-KR" altLang="en-US" sz="1800" dirty="0" smtClean="0"/>
              <a:t>   </a:t>
            </a:r>
            <a:r>
              <a:rPr lang="en-US" altLang="ko-KR" sz="1800" dirty="0" smtClean="0"/>
              <a:t>	unoptimistic</a:t>
            </a:r>
          </a:p>
          <a:p>
            <a:pPr marL="679450" lvl="1" indent="-342900" fontAlgn="base">
              <a:buFont typeface="+mj-lt"/>
              <a:buAutoNum type="alphaLcPeriod" startAt="2"/>
            </a:pPr>
            <a:r>
              <a:rPr lang="ko-KR" altLang="en-US" sz="1800" dirty="0" smtClean="0"/>
              <a:t>*</a:t>
            </a:r>
            <a:r>
              <a:rPr lang="en-US" altLang="ko-KR" sz="1800" dirty="0" err="1" smtClean="0"/>
              <a:t>unill</a:t>
            </a:r>
            <a:r>
              <a:rPr lang="ko-KR" altLang="en-US" sz="1800" dirty="0" smtClean="0"/>
              <a:t>   </a:t>
            </a:r>
            <a:r>
              <a:rPr lang="en-US" altLang="ko-KR" sz="1800" dirty="0" smtClean="0"/>
              <a:t>		</a:t>
            </a:r>
            <a:r>
              <a:rPr lang="ko-KR" altLang="en-US" sz="1800" dirty="0" smtClean="0"/>
              <a:t>*</a:t>
            </a:r>
            <a:r>
              <a:rPr lang="en-US" altLang="ko-KR" sz="1800" dirty="0" err="1" smtClean="0"/>
              <a:t>unhated</a:t>
            </a:r>
            <a:r>
              <a:rPr lang="ko-KR" altLang="en-US" sz="1800" dirty="0" smtClean="0"/>
              <a:t>    </a:t>
            </a:r>
            <a:r>
              <a:rPr lang="en-US" altLang="ko-KR" sz="1800" dirty="0" smtClean="0"/>
              <a:t>	</a:t>
            </a:r>
            <a:r>
              <a:rPr lang="ko-KR" altLang="en-US" sz="1800" dirty="0" smtClean="0"/>
              <a:t>*</a:t>
            </a:r>
            <a:r>
              <a:rPr lang="en-US" altLang="ko-KR" sz="1800" dirty="0" err="1"/>
              <a:t>unsad</a:t>
            </a:r>
            <a:r>
              <a:rPr lang="ko-KR" altLang="en-US" sz="1800" dirty="0"/>
              <a:t> </a:t>
            </a:r>
            <a:r>
              <a:rPr lang="ko-KR" altLang="en-US" sz="1800" dirty="0" smtClean="0"/>
              <a:t>    </a:t>
            </a:r>
            <a:endParaRPr lang="en-US" altLang="ko-KR" sz="1800" dirty="0" smtClean="0"/>
          </a:p>
          <a:p>
            <a:pPr marL="336550" lvl="1" indent="0" fontAlgn="base">
              <a:buNone/>
            </a:pPr>
            <a:r>
              <a:rPr lang="ko-KR" altLang="ko-KR" sz="1800" dirty="0"/>
              <a:t> </a:t>
            </a:r>
            <a:r>
              <a:rPr lang="ko-KR" altLang="en-US" sz="1800" dirty="0" smtClean="0"/>
              <a:t>    *</a:t>
            </a:r>
            <a:r>
              <a:rPr lang="en-US" altLang="ko-KR" sz="1800" dirty="0" err="1" smtClean="0"/>
              <a:t>unfoolish</a:t>
            </a:r>
            <a:r>
              <a:rPr lang="ko-KR" altLang="en-US" sz="1800" dirty="0" smtClean="0"/>
              <a:t>   </a:t>
            </a:r>
            <a:r>
              <a:rPr lang="en-US" altLang="ko-KR" sz="1800" dirty="0" smtClean="0"/>
              <a:t>	</a:t>
            </a:r>
            <a:r>
              <a:rPr lang="ko-KR" altLang="en-US" sz="1800" dirty="0" smtClean="0"/>
              <a:t>*</a:t>
            </a:r>
            <a:r>
              <a:rPr lang="en-US" altLang="ko-KR" sz="1800" dirty="0" err="1"/>
              <a:t>unfilthy</a:t>
            </a:r>
            <a:r>
              <a:rPr lang="en-US" altLang="ko-KR" sz="1800" dirty="0"/>
              <a:t> </a:t>
            </a:r>
            <a:r>
              <a:rPr lang="ko-KR" altLang="en-US" sz="1800" dirty="0" smtClean="0"/>
              <a:t>    </a:t>
            </a:r>
            <a:r>
              <a:rPr lang="en-US" altLang="ko-KR" sz="1800" dirty="0" smtClean="0"/>
              <a:t>	</a:t>
            </a:r>
            <a:r>
              <a:rPr lang="ko-KR" altLang="en-US" sz="1800" dirty="0" smtClean="0"/>
              <a:t>*</a:t>
            </a:r>
            <a:r>
              <a:rPr lang="en-US" altLang="ko-KR" sz="1800" dirty="0" err="1"/>
              <a:t>undirty</a:t>
            </a:r>
            <a:endParaRPr lang="en-US" altLang="ko-KR" sz="1800" dirty="0"/>
          </a:p>
          <a:p>
            <a:pPr marL="336550" lvl="1" indent="0" fontAlgn="base">
              <a:buNone/>
            </a:pPr>
            <a:r>
              <a:rPr lang="ko-KR" altLang="en-US" sz="1800" dirty="0"/>
              <a:t>					     </a:t>
            </a:r>
            <a:r>
              <a:rPr lang="en-US" altLang="ko-KR" sz="1800" dirty="0"/>
              <a:t>(</a:t>
            </a:r>
            <a:r>
              <a:rPr lang="en-US" altLang="ko-KR" sz="1800" dirty="0" err="1"/>
              <a:t>Katamba</a:t>
            </a:r>
            <a:r>
              <a:rPr lang="en-US" altLang="ko-KR" sz="1800" dirty="0"/>
              <a:t>, 1993: 78-79)</a:t>
            </a:r>
          </a:p>
          <a:p>
            <a:pPr marL="679450" lvl="1" indent="-342900" fontAlgn="base">
              <a:buFont typeface="+mj-lt"/>
              <a:buAutoNum type="alphaLcPeriod" startAt="3"/>
            </a:pPr>
            <a:r>
              <a:rPr lang="ko-KR" altLang="en-US" sz="1800" dirty="0" smtClean="0"/>
              <a:t>*비비겁     </a:t>
            </a:r>
            <a:r>
              <a:rPr lang="ko-KR" altLang="en-US" sz="1800" dirty="0"/>
              <a:t>*</a:t>
            </a:r>
            <a:r>
              <a:rPr lang="ko-KR" altLang="en-US" sz="1800" dirty="0" smtClean="0"/>
              <a:t>비무식     </a:t>
            </a:r>
            <a:r>
              <a:rPr lang="en-US" altLang="ko-KR" sz="1800" dirty="0" smtClean="0"/>
              <a:t> </a:t>
            </a:r>
            <a:r>
              <a:rPr lang="ko-KR" altLang="en-US" sz="1800" dirty="0"/>
              <a:t>*</a:t>
            </a:r>
            <a:r>
              <a:rPr lang="ko-KR" altLang="en-US" sz="1800" dirty="0" smtClean="0"/>
              <a:t>불비만    *불무지</a:t>
            </a:r>
            <a:endParaRPr lang="en-US" altLang="ko-KR" sz="1800" dirty="0" smtClean="0"/>
          </a:p>
          <a:p>
            <a:pPr marL="336550" lvl="1" indent="0" fontAlgn="base">
              <a:buNone/>
            </a:pPr>
            <a:r>
              <a:rPr lang="ko-KR" altLang="ko-KR" sz="1800" dirty="0"/>
              <a:t> </a:t>
            </a:r>
            <a:r>
              <a:rPr lang="ko-KR" altLang="en-US" sz="1800" dirty="0" smtClean="0"/>
              <a:t>   </a:t>
            </a:r>
            <a:r>
              <a:rPr lang="ko-KR" altLang="en-US" sz="1800" dirty="0"/>
              <a:t>*무비자격 </a:t>
            </a:r>
            <a:r>
              <a:rPr lang="ko-KR" altLang="en-US" sz="1800" dirty="0" smtClean="0"/>
              <a:t>  *</a:t>
            </a:r>
            <a:r>
              <a:rPr lang="ko-KR" altLang="en-US" sz="1800" dirty="0"/>
              <a:t>몰무정    </a:t>
            </a:r>
            <a:r>
              <a:rPr lang="ko-KR" altLang="en-US" sz="1800" dirty="0" smtClean="0"/>
              <a:t>  *몰비리    *</a:t>
            </a:r>
            <a:r>
              <a:rPr lang="ko-KR" altLang="en-US" sz="1800" dirty="0"/>
              <a:t>무비열 </a:t>
            </a:r>
            <a:endParaRPr lang="en-US" altLang="ko-KR" sz="1800" dirty="0" smtClean="0"/>
          </a:p>
          <a:p>
            <a:pPr marL="457200" indent="-457200" fontAlgn="base">
              <a:buFont typeface="Wingdings" panose="05000000000000000000" pitchFamily="2" charset="2"/>
              <a:buChar char="v"/>
            </a:pPr>
            <a:r>
              <a:rPr lang="ko-KR" altLang="en-US" sz="1800" b="1" dirty="0"/>
              <a:t>제약조건 위반사례</a:t>
            </a:r>
            <a:r>
              <a:rPr lang="en-US" altLang="ko-KR" sz="1800" b="1" dirty="0"/>
              <a:t>: un</a:t>
            </a:r>
            <a:r>
              <a:rPr lang="ko-KR" altLang="en-US" sz="1800" b="1" dirty="0"/>
              <a:t>의 구조내에 부정적 의미 내용을 갖는 요소와 이웃함</a:t>
            </a:r>
            <a:r>
              <a:rPr lang="en-US" altLang="ko-KR" sz="1800" b="1" dirty="0"/>
              <a:t>.</a:t>
            </a:r>
            <a:endParaRPr lang="ko-KR" altLang="en-US" sz="1800" b="1" dirty="0"/>
          </a:p>
          <a:p>
            <a:pPr marL="336550" lvl="1" indent="0" fontAlgn="base">
              <a:buNone/>
            </a:pPr>
            <a:r>
              <a:rPr lang="ko-KR" altLang="en-US" sz="1800" dirty="0" smtClean="0"/>
              <a:t>  </a:t>
            </a:r>
            <a:r>
              <a:rPr lang="en-US" altLang="ko-KR" sz="1800" dirty="0" smtClean="0"/>
              <a:t>undull    </a:t>
            </a:r>
            <a:r>
              <a:rPr lang="en-US" altLang="ko-KR" sz="1800" dirty="0" err="1"/>
              <a:t>undirty</a:t>
            </a:r>
            <a:r>
              <a:rPr lang="en-US" altLang="ko-KR" sz="1800" dirty="0"/>
              <a:t>    </a:t>
            </a:r>
            <a:r>
              <a:rPr lang="en-US" altLang="ko-KR" sz="1800" dirty="0" err="1"/>
              <a:t>unsad</a:t>
            </a:r>
            <a:r>
              <a:rPr lang="en-US" altLang="ko-KR" sz="1800" dirty="0"/>
              <a:t>   </a:t>
            </a:r>
            <a:r>
              <a:rPr lang="en-US" altLang="ko-KR" sz="1800" dirty="0" err="1"/>
              <a:t>unsick</a:t>
            </a:r>
            <a:endParaRPr lang="ko-KR" altLang="en-US" sz="1800" dirty="0"/>
          </a:p>
          <a:p>
            <a:pPr marL="0" indent="0" fontAlgn="base">
              <a:buNone/>
            </a:pPr>
            <a:r>
              <a:rPr lang="ko-KR" altLang="en-US" sz="1800" dirty="0" smtClean="0"/>
              <a:t>   </a:t>
            </a:r>
            <a:r>
              <a:rPr lang="ko-KR" altLang="en-US" sz="1800" b="1" dirty="0" smtClean="0"/>
              <a:t>   학자의 </a:t>
            </a:r>
            <a:r>
              <a:rPr lang="ko-KR" altLang="en-US" sz="1800" b="1" dirty="0"/>
              <a:t>설명</a:t>
            </a:r>
            <a:r>
              <a:rPr lang="en-US" altLang="ko-KR" sz="1800" b="1" dirty="0"/>
              <a:t>: </a:t>
            </a:r>
            <a:r>
              <a:rPr lang="ko-KR" altLang="en-US" sz="1800" b="1" dirty="0"/>
              <a:t>동의어의 존재가 있음에도 불구하고 단어를 형성할 수 있는 경우를 인접조건에 따라 적용된다고 제안했다 </a:t>
            </a:r>
            <a:r>
              <a:rPr lang="en-US" altLang="ko-KR" sz="1800" b="1" dirty="0"/>
              <a:t>(Siegel 1974</a:t>
            </a:r>
            <a:r>
              <a:rPr lang="en-US" altLang="ko-KR" sz="1800" b="1" dirty="0" smtClean="0"/>
              <a:t>)</a:t>
            </a:r>
            <a:endParaRPr lang="ko-KR" altLang="en-US" sz="1800" b="1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48153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/>
              <a:t>IV. </a:t>
            </a:r>
            <a:r>
              <a:rPr lang="ko-KR" altLang="en-US" b="1" dirty="0"/>
              <a:t>적합성 </a:t>
            </a:r>
            <a:r>
              <a:rPr lang="ko-KR" altLang="en-US" b="1" dirty="0" smtClean="0"/>
              <a:t>이론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5464" y="1551812"/>
            <a:ext cx="8311243" cy="4723856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endParaRPr lang="en-US" altLang="ko-KR" dirty="0" smtClean="0"/>
          </a:p>
          <a:p>
            <a:pPr fontAlgn="base">
              <a:buFont typeface="Wingdings" charset="2"/>
              <a:buChar char="v"/>
            </a:pPr>
            <a:r>
              <a:rPr lang="en-US" altLang="ko-KR" dirty="0"/>
              <a:t> relevance</a:t>
            </a:r>
          </a:p>
          <a:p>
            <a:pPr marL="850900" lvl="1" indent="-514350" fontAlgn="base">
              <a:buFont typeface="+mj-lt"/>
              <a:buAutoNum type="alphaLcPeriod"/>
            </a:pPr>
            <a:r>
              <a:rPr lang="en-US" altLang="ko-KR" dirty="0"/>
              <a:t> Other things being equal, the greater the cognitive effects achieve in an individual by processing some information, the greater the relevance of that information to that individual.</a:t>
            </a:r>
          </a:p>
          <a:p>
            <a:pPr marL="850900" lvl="1" indent="-514350" fontAlgn="base">
              <a:buFont typeface="+mj-lt"/>
              <a:buAutoNum type="alphaLcPeriod"/>
            </a:pPr>
            <a:r>
              <a:rPr lang="en-US" altLang="ko-KR" dirty="0"/>
              <a:t>Other things being equal, the smaller the processing effort required to achieve those cognitive effects, the greater relevance of that information 	to that individual. 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Sperber</a:t>
            </a:r>
            <a:r>
              <a:rPr lang="en-US" altLang="ko-KR" dirty="0" smtClean="0"/>
              <a:t> </a:t>
            </a:r>
            <a:r>
              <a:rPr lang="en-US" altLang="ko-KR" dirty="0"/>
              <a:t>&amp; Wilson, 1986: 158</a:t>
            </a:r>
            <a:r>
              <a:rPr lang="en-US" altLang="ko-KR" dirty="0" smtClean="0"/>
              <a:t>)</a:t>
            </a: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80610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/>
              <a:t>IV. </a:t>
            </a:r>
            <a:r>
              <a:rPr lang="ko-KR" altLang="en-US" b="1" dirty="0"/>
              <a:t>적합성 </a:t>
            </a:r>
            <a:r>
              <a:rPr lang="ko-KR" altLang="en-US" b="1" dirty="0" smtClean="0"/>
              <a:t>이론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95993" y="1540137"/>
            <a:ext cx="7935686" cy="5048441"/>
          </a:xfrm>
        </p:spPr>
        <p:txBody>
          <a:bodyPr>
            <a:normAutofit fontScale="70000" lnSpcReduction="20000"/>
          </a:bodyPr>
          <a:lstStyle/>
          <a:p>
            <a:pPr fontAlgn="base">
              <a:lnSpc>
                <a:spcPct val="120000"/>
              </a:lnSpc>
              <a:buFont typeface="Wingdings" charset="2"/>
              <a:buChar char="v"/>
            </a:pPr>
            <a:r>
              <a:rPr lang="ko-KR" altLang="en-US" dirty="0" smtClean="0">
                <a:solidFill>
                  <a:srgbClr val="000000"/>
                </a:solidFill>
              </a:rPr>
              <a:t>정보처리 </a:t>
            </a:r>
            <a:r>
              <a:rPr lang="ko-KR" altLang="en-US" dirty="0">
                <a:solidFill>
                  <a:srgbClr val="000000"/>
                </a:solidFill>
              </a:rPr>
              <a:t>노력이 적합성의 정도를 결정하고 최소한의 정보처리 노력은 최대한의 맥락 효과를 가져옴을 알 수 있다</a:t>
            </a:r>
            <a:r>
              <a:rPr lang="en-US" altLang="ko-KR" dirty="0">
                <a:solidFill>
                  <a:srgbClr val="000000"/>
                </a:solidFill>
              </a:rPr>
              <a:t>. </a:t>
            </a:r>
            <a:r>
              <a:rPr lang="ko-KR" altLang="en-US" dirty="0">
                <a:solidFill>
                  <a:srgbClr val="000000"/>
                </a:solidFill>
              </a:rPr>
              <a:t>그리고 가장 접근 가능한 맥락이 최소의 노력이 들기 때문에 적합성이 커지려면 최소의 절차 노력</a:t>
            </a:r>
            <a:r>
              <a:rPr lang="en-US" altLang="ko-KR" dirty="0">
                <a:solidFill>
                  <a:srgbClr val="000000"/>
                </a:solidFill>
              </a:rPr>
              <a:t>(minimum processing efforts)</a:t>
            </a:r>
            <a:r>
              <a:rPr lang="ko-KR" altLang="en-US" dirty="0">
                <a:solidFill>
                  <a:srgbClr val="000000"/>
                </a:solidFill>
              </a:rPr>
              <a:t>이 요구되는 가장 접근 가능한 맥락을 선택해야 한다는 것을 알 수 있다</a:t>
            </a:r>
            <a:r>
              <a:rPr lang="en-US" altLang="ko-KR" dirty="0">
                <a:solidFill>
                  <a:srgbClr val="000000"/>
                </a:solidFill>
              </a:rPr>
              <a:t>. </a:t>
            </a:r>
            <a:r>
              <a:rPr lang="en-US" altLang="ko-KR" dirty="0" smtClean="0">
                <a:solidFill>
                  <a:srgbClr val="000000"/>
                </a:solidFill>
              </a:rPr>
              <a:t>		</a:t>
            </a:r>
            <a:r>
              <a:rPr lang="en-US" altLang="ko-KR" sz="2300" dirty="0" smtClean="0">
                <a:solidFill>
                  <a:srgbClr val="000000"/>
                </a:solidFill>
              </a:rPr>
              <a:t>(</a:t>
            </a:r>
            <a:r>
              <a:rPr lang="en-US" altLang="ko-KR" sz="2300" dirty="0" err="1">
                <a:solidFill>
                  <a:srgbClr val="000000"/>
                </a:solidFill>
              </a:rPr>
              <a:t>Sperber</a:t>
            </a:r>
            <a:r>
              <a:rPr lang="en-US" altLang="ko-KR" sz="2300" dirty="0">
                <a:solidFill>
                  <a:srgbClr val="000000"/>
                </a:solidFill>
              </a:rPr>
              <a:t> &amp; Wilson, 1986: 15</a:t>
            </a:r>
            <a:r>
              <a:rPr lang="en-US" altLang="ko-KR" dirty="0">
                <a:solidFill>
                  <a:srgbClr val="000000"/>
                </a:solidFill>
              </a:rPr>
              <a:t>8</a:t>
            </a:r>
            <a:r>
              <a:rPr lang="en-US" altLang="ko-KR" dirty="0" smtClean="0">
                <a:solidFill>
                  <a:srgbClr val="000000"/>
                </a:solidFill>
              </a:rPr>
              <a:t>)</a:t>
            </a:r>
          </a:p>
          <a:p>
            <a:pPr fontAlgn="base">
              <a:buFont typeface="Wingdings" charset="2"/>
              <a:buChar char="v"/>
            </a:pPr>
            <a:endParaRPr lang="en-US" altLang="ko-KR" dirty="0" smtClean="0">
              <a:solidFill>
                <a:srgbClr val="000000"/>
              </a:solidFill>
            </a:endParaRPr>
          </a:p>
          <a:p>
            <a:pPr lvl="1" fontAlgn="base">
              <a:buFont typeface="Courier New"/>
              <a:buChar char="o"/>
            </a:pPr>
            <a:r>
              <a:rPr lang="en-US" altLang="ko-KR" sz="2300" dirty="0" smtClean="0">
                <a:solidFill>
                  <a:srgbClr val="000000"/>
                </a:solidFill>
              </a:rPr>
              <a:t> </a:t>
            </a:r>
            <a:r>
              <a:rPr lang="en-US" altLang="ko-KR" sz="2300" dirty="0">
                <a:solidFill>
                  <a:srgbClr val="000000"/>
                </a:solidFill>
              </a:rPr>
              <a:t>The meal at the </a:t>
            </a:r>
            <a:r>
              <a:rPr lang="en-US" altLang="ko-KR" sz="2300" dirty="0" err="1">
                <a:solidFill>
                  <a:srgbClr val="000000"/>
                </a:solidFill>
              </a:rPr>
              <a:t>Taj</a:t>
            </a:r>
            <a:r>
              <a:rPr lang="en-US" altLang="ko-KR" sz="2300" dirty="0">
                <a:solidFill>
                  <a:srgbClr val="000000"/>
                </a:solidFill>
              </a:rPr>
              <a:t> </a:t>
            </a:r>
            <a:r>
              <a:rPr lang="en-US" altLang="ko-KR" sz="2300" dirty="0" err="1">
                <a:solidFill>
                  <a:srgbClr val="000000"/>
                </a:solidFill>
              </a:rPr>
              <a:t>Mahal</a:t>
            </a:r>
            <a:r>
              <a:rPr lang="en-US" altLang="ko-KR" sz="2300" dirty="0">
                <a:solidFill>
                  <a:srgbClr val="000000"/>
                </a:solidFill>
              </a:rPr>
              <a:t> last night was too hot. </a:t>
            </a:r>
          </a:p>
          <a:p>
            <a:pPr marL="0" indent="0" fontAlgn="base">
              <a:buNone/>
            </a:pPr>
            <a:r>
              <a:rPr lang="en-US" altLang="ko-KR" dirty="0">
                <a:solidFill>
                  <a:srgbClr val="000000"/>
                </a:solidFill>
              </a:rPr>
              <a:t>						</a:t>
            </a:r>
            <a:r>
              <a:rPr lang="en-US" altLang="ko-KR" sz="2100" dirty="0">
                <a:solidFill>
                  <a:srgbClr val="000000"/>
                </a:solidFill>
              </a:rPr>
              <a:t>(Blass, 1990: 65)</a:t>
            </a:r>
          </a:p>
          <a:p>
            <a:pPr lvl="1" fontAlgn="base">
              <a:buFont typeface="Courier New"/>
              <a:buChar char="o"/>
            </a:pPr>
            <a:r>
              <a:rPr lang="ko-KR" altLang="en-US" dirty="0" smtClean="0">
                <a:solidFill>
                  <a:srgbClr val="000000"/>
                </a:solidFill>
              </a:rPr>
              <a:t>  </a:t>
            </a:r>
            <a:r>
              <a:rPr lang="ko-KR" altLang="en-US" sz="2300" dirty="0" smtClean="0">
                <a:solidFill>
                  <a:srgbClr val="000000"/>
                </a:solidFill>
              </a:rPr>
              <a:t> </a:t>
            </a:r>
            <a:r>
              <a:rPr lang="en-US" altLang="ko-KR" sz="2300" dirty="0" smtClean="0">
                <a:solidFill>
                  <a:srgbClr val="000000"/>
                </a:solidFill>
              </a:rPr>
              <a:t>a</a:t>
            </a:r>
            <a:r>
              <a:rPr lang="en-US" altLang="ko-KR" sz="2300" dirty="0">
                <a:solidFill>
                  <a:srgbClr val="000000"/>
                </a:solidFill>
              </a:rPr>
              <a:t>. </a:t>
            </a:r>
            <a:r>
              <a:rPr lang="ko-KR" altLang="en-US" sz="2300" dirty="0">
                <a:solidFill>
                  <a:srgbClr val="000000"/>
                </a:solidFill>
              </a:rPr>
              <a:t>어젯밤 </a:t>
            </a:r>
            <a:r>
              <a:rPr lang="en-US" altLang="ko-KR" sz="2300" dirty="0" err="1">
                <a:solidFill>
                  <a:srgbClr val="000000"/>
                </a:solidFill>
              </a:rPr>
              <a:t>Taj</a:t>
            </a:r>
            <a:r>
              <a:rPr lang="en-US" altLang="ko-KR" sz="2300" dirty="0">
                <a:solidFill>
                  <a:srgbClr val="000000"/>
                </a:solidFill>
              </a:rPr>
              <a:t> </a:t>
            </a:r>
            <a:r>
              <a:rPr lang="en-US" altLang="ko-KR" sz="2300" dirty="0" err="1">
                <a:solidFill>
                  <a:srgbClr val="000000"/>
                </a:solidFill>
              </a:rPr>
              <a:t>Mahal</a:t>
            </a:r>
            <a:r>
              <a:rPr lang="en-US" altLang="ko-KR" sz="2300" dirty="0">
                <a:solidFill>
                  <a:srgbClr val="000000"/>
                </a:solidFill>
              </a:rPr>
              <a:t> </a:t>
            </a:r>
            <a:r>
              <a:rPr lang="ko-KR" altLang="en-US" sz="2300" dirty="0">
                <a:solidFill>
                  <a:srgbClr val="000000"/>
                </a:solidFill>
              </a:rPr>
              <a:t>식당 음식은 </a:t>
            </a:r>
            <a:r>
              <a:rPr lang="ko-KR" altLang="en-US" sz="2300" u="sng" dirty="0">
                <a:solidFill>
                  <a:srgbClr val="000000"/>
                </a:solidFill>
              </a:rPr>
              <a:t>너무 뜨거웠어</a:t>
            </a:r>
            <a:r>
              <a:rPr lang="en-US" altLang="ko-KR" sz="2300" dirty="0">
                <a:solidFill>
                  <a:srgbClr val="000000"/>
                </a:solidFill>
              </a:rPr>
              <a:t>.</a:t>
            </a:r>
            <a:endParaRPr lang="ko-KR" altLang="en-US" sz="2300" dirty="0">
              <a:solidFill>
                <a:srgbClr val="000000"/>
              </a:solidFill>
            </a:endParaRPr>
          </a:p>
          <a:p>
            <a:pPr marL="0" indent="0" fontAlgn="base">
              <a:buNone/>
            </a:pPr>
            <a:r>
              <a:rPr lang="en-US" altLang="ko-KR" sz="2300" dirty="0">
                <a:solidFill>
                  <a:srgbClr val="000000"/>
                </a:solidFill>
              </a:rPr>
              <a:t>	</a:t>
            </a:r>
            <a:r>
              <a:rPr lang="en-US" altLang="ko-KR" sz="2300" dirty="0" smtClean="0">
                <a:solidFill>
                  <a:srgbClr val="000000"/>
                </a:solidFill>
              </a:rPr>
              <a:t>b</a:t>
            </a:r>
            <a:r>
              <a:rPr lang="en-US" altLang="ko-KR" sz="2300" dirty="0">
                <a:solidFill>
                  <a:srgbClr val="000000"/>
                </a:solidFill>
              </a:rPr>
              <a:t>. </a:t>
            </a:r>
            <a:r>
              <a:rPr lang="ko-KR" altLang="en-US" sz="2300" dirty="0">
                <a:solidFill>
                  <a:srgbClr val="000000"/>
                </a:solidFill>
              </a:rPr>
              <a:t>어젯밤 </a:t>
            </a:r>
            <a:r>
              <a:rPr lang="en-US" altLang="ko-KR" sz="2300" dirty="0" err="1">
                <a:solidFill>
                  <a:srgbClr val="000000"/>
                </a:solidFill>
              </a:rPr>
              <a:t>Taj</a:t>
            </a:r>
            <a:r>
              <a:rPr lang="en-US" altLang="ko-KR" sz="2300" dirty="0">
                <a:solidFill>
                  <a:srgbClr val="000000"/>
                </a:solidFill>
              </a:rPr>
              <a:t> </a:t>
            </a:r>
            <a:r>
              <a:rPr lang="en-US" altLang="ko-KR" sz="2300" dirty="0" err="1">
                <a:solidFill>
                  <a:srgbClr val="000000"/>
                </a:solidFill>
              </a:rPr>
              <a:t>Mahal</a:t>
            </a:r>
            <a:r>
              <a:rPr lang="en-US" altLang="ko-KR" sz="2300" dirty="0">
                <a:solidFill>
                  <a:srgbClr val="000000"/>
                </a:solidFill>
              </a:rPr>
              <a:t> </a:t>
            </a:r>
            <a:r>
              <a:rPr lang="ko-KR" altLang="en-US" sz="2300" dirty="0">
                <a:solidFill>
                  <a:srgbClr val="000000"/>
                </a:solidFill>
              </a:rPr>
              <a:t>식당 음식은 </a:t>
            </a:r>
            <a:r>
              <a:rPr lang="ko-KR" altLang="en-US" sz="2300" u="sng" dirty="0">
                <a:solidFill>
                  <a:srgbClr val="000000"/>
                </a:solidFill>
              </a:rPr>
              <a:t>너무 매웠어</a:t>
            </a:r>
            <a:r>
              <a:rPr lang="en-US" altLang="ko-KR" sz="2300" dirty="0" smtClean="0">
                <a:solidFill>
                  <a:srgbClr val="000000"/>
                </a:solidFill>
              </a:rPr>
              <a:t>.</a:t>
            </a:r>
          </a:p>
          <a:p>
            <a:pPr fontAlgn="base">
              <a:lnSpc>
                <a:spcPct val="120000"/>
              </a:lnSpc>
              <a:buFont typeface="Wingdings" charset="2"/>
              <a:buChar char="v"/>
            </a:pPr>
            <a:r>
              <a:rPr lang="ko-KR" altLang="en-US" dirty="0">
                <a:solidFill>
                  <a:srgbClr val="000000"/>
                </a:solidFill>
              </a:rPr>
              <a:t>적합성의 근본 개념은 가능한 관련성이 있도록 만드는 것이며 가능한 적합성이 있도록 노력한다는 것이다</a:t>
            </a:r>
            <a:r>
              <a:rPr lang="en-US" altLang="ko-KR" dirty="0">
                <a:solidFill>
                  <a:srgbClr val="000000"/>
                </a:solidFill>
              </a:rPr>
              <a:t>. </a:t>
            </a:r>
            <a:r>
              <a:rPr lang="ko-KR" altLang="en-US" dirty="0">
                <a:solidFill>
                  <a:srgbClr val="000000"/>
                </a:solidFill>
              </a:rPr>
              <a:t>또한 적합성 이론은 예의적이긴 하지만 최대한으로 적합하지 않은 상황과 말을 설명할 수 있는 위력이 </a:t>
            </a:r>
            <a:r>
              <a:rPr lang="ko-KR" altLang="en-US" dirty="0" smtClean="0">
                <a:solidFill>
                  <a:srgbClr val="000000"/>
                </a:solidFill>
              </a:rPr>
              <a:t>있다</a:t>
            </a:r>
            <a:r>
              <a:rPr lang="en-US" altLang="ko-KR" dirty="0" smtClean="0">
                <a:solidFill>
                  <a:srgbClr val="000000"/>
                </a:solidFill>
              </a:rPr>
              <a:t>.</a:t>
            </a:r>
            <a:r>
              <a:rPr lang="ko-KR" altLang="en-US" dirty="0" smtClean="0">
                <a:solidFill>
                  <a:srgbClr val="000000"/>
                </a:solidFill>
              </a:rPr>
              <a:t>    </a:t>
            </a:r>
            <a:r>
              <a:rPr lang="en-US" altLang="ko-KR" dirty="0" smtClean="0">
                <a:solidFill>
                  <a:srgbClr val="000000"/>
                </a:solidFill>
              </a:rPr>
              <a:t>							 (</a:t>
            </a:r>
            <a:r>
              <a:rPr lang="en-US" altLang="ko-KR" dirty="0" err="1">
                <a:solidFill>
                  <a:srgbClr val="000000"/>
                </a:solidFill>
              </a:rPr>
              <a:t>Jucker</a:t>
            </a:r>
            <a:r>
              <a:rPr lang="en-US" altLang="ko-KR" dirty="0">
                <a:solidFill>
                  <a:srgbClr val="000000"/>
                </a:solidFill>
              </a:rPr>
              <a:t>, 1988</a:t>
            </a:r>
            <a:r>
              <a:rPr lang="en-US" altLang="ko-KR" dirty="0" smtClean="0">
                <a:solidFill>
                  <a:srgbClr val="000000"/>
                </a:solidFill>
              </a:rPr>
              <a:t>)</a:t>
            </a:r>
            <a:endParaRPr lang="ko-KR" altLang="en-US" dirty="0">
              <a:solidFill>
                <a:srgbClr val="00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128139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/>
              <a:t>IV. </a:t>
            </a:r>
            <a:r>
              <a:rPr lang="ko-KR" altLang="en-US" b="1" dirty="0"/>
              <a:t>적합성 </a:t>
            </a:r>
            <a:r>
              <a:rPr lang="ko-KR" altLang="en-US" b="1" dirty="0" smtClean="0"/>
              <a:t>이론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95993" y="1714460"/>
            <a:ext cx="7935686" cy="4576899"/>
          </a:xfrm>
        </p:spPr>
        <p:txBody>
          <a:bodyPr>
            <a:normAutofit/>
          </a:bodyPr>
          <a:lstStyle/>
          <a:p>
            <a:pPr fontAlgn="base"/>
            <a:r>
              <a:rPr lang="ko-KR" altLang="en-US" b="1" dirty="0" smtClean="0"/>
              <a:t>발화는 </a:t>
            </a:r>
            <a:r>
              <a:rPr lang="ko-KR" altLang="en-US" b="1" dirty="0"/>
              <a:t>적합성에 대한 기대를 창출한다</a:t>
            </a:r>
            <a:r>
              <a:rPr lang="en-US" altLang="ko-KR" b="1" dirty="0"/>
              <a:t>. </a:t>
            </a:r>
            <a:r>
              <a:rPr lang="ko-KR" altLang="en-US" b="1" dirty="0"/>
              <a:t>의사소통을 하는 자들은 주변 환경으로부터 정보를 찾게 되고</a:t>
            </a:r>
            <a:r>
              <a:rPr lang="en-US" altLang="ko-KR" b="1" dirty="0"/>
              <a:t>, </a:t>
            </a:r>
            <a:r>
              <a:rPr lang="ko-KR" altLang="en-US" b="1" dirty="0"/>
              <a:t>가장 효과적인 방법으로 그 정보에 대한 최상의 ‘심적 </a:t>
            </a:r>
            <a:r>
              <a:rPr lang="ko-KR" altLang="en-US" b="1" dirty="0" err="1"/>
              <a:t>표상체</a:t>
            </a:r>
            <a:r>
              <a:rPr lang="en-US" altLang="ko-KR" b="1" dirty="0"/>
              <a:t>(mental representation)’</a:t>
            </a:r>
            <a:r>
              <a:rPr lang="ko-KR" altLang="en-US" b="1" dirty="0"/>
              <a:t>를 </a:t>
            </a:r>
            <a:r>
              <a:rPr lang="ko-KR" altLang="en-US" b="1" dirty="0" smtClean="0"/>
              <a:t>만든다</a:t>
            </a:r>
            <a:r>
              <a:rPr lang="en-US" altLang="ko-KR" b="1" dirty="0" smtClean="0"/>
              <a:t>.(</a:t>
            </a:r>
            <a:r>
              <a:rPr lang="en-US" altLang="ko-KR" b="1" dirty="0" err="1"/>
              <a:t>Haegman</a:t>
            </a:r>
            <a:r>
              <a:rPr lang="en-US" altLang="ko-KR" b="1" dirty="0"/>
              <a:t>, 1993: 113</a:t>
            </a:r>
            <a:r>
              <a:rPr lang="en-US" altLang="ko-KR" b="1" dirty="0" smtClean="0"/>
              <a:t>)</a:t>
            </a:r>
          </a:p>
          <a:p>
            <a:pPr fontAlgn="base"/>
            <a:endParaRPr lang="en-US" altLang="ko-KR" b="1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525152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ko-KR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목     차 </a:t>
            </a:r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42900" lvl="0" indent="-342900" fontAlgn="base">
              <a:buFont typeface="+mj-lt"/>
              <a:buAutoNum type="arabicPeriod"/>
            </a:pPr>
            <a:r>
              <a:rPr lang="ko-KR" altLang="en-US" sz="2800" b="1" dirty="0" smtClean="0"/>
              <a:t> 연구목적</a:t>
            </a:r>
            <a:endParaRPr lang="en-US" altLang="ko-KR" sz="2800" b="1" dirty="0"/>
          </a:p>
          <a:p>
            <a:pPr marL="342900" lvl="0" indent="-342900" fontAlgn="base">
              <a:buFont typeface="+mj-lt"/>
              <a:buAutoNum type="arabicPeriod"/>
            </a:pPr>
            <a:r>
              <a:rPr lang="en-US" altLang="ko-KR" sz="2800" b="1" dirty="0" smtClean="0"/>
              <a:t> </a:t>
            </a:r>
            <a:r>
              <a:rPr lang="ko-KR" altLang="en-US" sz="2800" b="1" dirty="0"/>
              <a:t>단어형성의 이론적 </a:t>
            </a:r>
            <a:r>
              <a:rPr lang="ko-KR" altLang="en-US" sz="2800" b="1" dirty="0" smtClean="0"/>
              <a:t>배경</a:t>
            </a:r>
            <a:endParaRPr lang="en-US" altLang="ko-KR" sz="2800" b="1" dirty="0" smtClean="0"/>
          </a:p>
          <a:p>
            <a:pPr marL="342900" lvl="0" indent="-342900" fontAlgn="base">
              <a:buFont typeface="+mj-lt"/>
              <a:buAutoNum type="arabicPeriod"/>
            </a:pPr>
            <a:r>
              <a:rPr lang="ko-KR" altLang="en-US" sz="2800" b="1" dirty="0" smtClean="0"/>
              <a:t> 단어형성의 제약</a:t>
            </a:r>
            <a:endParaRPr lang="en-US" altLang="ko-KR" sz="2800" b="1" dirty="0" smtClean="0"/>
          </a:p>
          <a:p>
            <a:pPr marL="342900" lvl="0" indent="-342900" fontAlgn="base">
              <a:buFont typeface="+mj-lt"/>
              <a:buAutoNum type="arabicPeriod"/>
            </a:pPr>
            <a:r>
              <a:rPr lang="ko-KR" altLang="en-US" sz="2800" b="1" dirty="0" smtClean="0"/>
              <a:t> 적합성 이론</a:t>
            </a:r>
            <a:endParaRPr lang="en-US" altLang="ko-KR" sz="2800" b="1" dirty="0" smtClean="0"/>
          </a:p>
          <a:p>
            <a:pPr marL="342900" lvl="0" indent="-342900" fontAlgn="base">
              <a:buFont typeface="+mj-lt"/>
              <a:buAutoNum type="arabicPeriod"/>
            </a:pPr>
            <a:r>
              <a:rPr lang="ko-KR" altLang="en-US" sz="2800" b="1" dirty="0" smtClean="0"/>
              <a:t> 적합성 </a:t>
            </a:r>
            <a:r>
              <a:rPr lang="ko-KR" altLang="en-US" sz="2800" b="1" dirty="0"/>
              <a:t>이론에 의한 단어형성 제약 해석 및 </a:t>
            </a:r>
            <a:r>
              <a:rPr lang="ko-KR" altLang="en-US" sz="2800" b="1" dirty="0" smtClean="0"/>
              <a:t>결론</a:t>
            </a:r>
            <a:endParaRPr lang="ko-KR" altLang="en-US" sz="36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8434302" y="6477484"/>
            <a:ext cx="709698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02506221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/>
              <a:t>IV. </a:t>
            </a:r>
            <a:r>
              <a:rPr lang="ko-KR" altLang="en-US" b="1" dirty="0"/>
              <a:t>적합성 </a:t>
            </a:r>
            <a:r>
              <a:rPr lang="ko-KR" altLang="en-US" b="1" dirty="0" smtClean="0"/>
              <a:t>이론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66538" y="1289197"/>
            <a:ext cx="7935686" cy="4881850"/>
          </a:xfrm>
        </p:spPr>
        <p:txBody>
          <a:bodyPr>
            <a:noAutofit/>
          </a:bodyPr>
          <a:lstStyle/>
          <a:p>
            <a:pPr marL="0" indent="0" fontAlgn="base">
              <a:buNone/>
            </a:pPr>
            <a:r>
              <a:rPr lang="en-US" altLang="ko-KR" sz="1800" dirty="0">
                <a:latin typeface="+mj-lt"/>
              </a:rPr>
              <a:t> </a:t>
            </a:r>
            <a:r>
              <a:rPr lang="en-US" altLang="ko-KR" sz="1800" dirty="0" smtClean="0">
                <a:latin typeface="+mj-lt"/>
              </a:rPr>
              <a:t> </a:t>
            </a:r>
          </a:p>
          <a:p>
            <a:pPr marL="0" indent="0" fontAlgn="base">
              <a:buNone/>
            </a:pPr>
            <a:r>
              <a:rPr lang="en-US" altLang="ko-KR" sz="1800" dirty="0" smtClean="0">
                <a:latin typeface="+mj-lt"/>
              </a:rPr>
              <a:t>relevance theory</a:t>
            </a:r>
            <a:r>
              <a:rPr lang="en-US" altLang="ko-KR" sz="1800" dirty="0">
                <a:latin typeface="+mj-lt"/>
              </a:rPr>
              <a:t> </a:t>
            </a:r>
            <a:r>
              <a:rPr lang="en-US" altLang="ko-KR" sz="1800" dirty="0" smtClean="0">
                <a:latin typeface="+mj-lt"/>
              </a:rPr>
              <a:t> and</a:t>
            </a:r>
            <a:r>
              <a:rPr lang="ko-KR" altLang="en-US" sz="1800" dirty="0">
                <a:latin typeface="+mj-lt"/>
              </a:rPr>
              <a:t> </a:t>
            </a:r>
            <a:r>
              <a:rPr lang="en-US" altLang="ko-KR" sz="1800" dirty="0" smtClean="0">
                <a:latin typeface="+mj-lt"/>
              </a:rPr>
              <a:t>metaphor(</a:t>
            </a:r>
            <a:r>
              <a:rPr lang="ko-KR" altLang="en-US" sz="1800" dirty="0" smtClean="0">
                <a:latin typeface="+mj-lt"/>
              </a:rPr>
              <a:t>적합성</a:t>
            </a:r>
            <a:r>
              <a:rPr lang="en-US" altLang="ko-KR" sz="1800" dirty="0" smtClean="0">
                <a:latin typeface="+mj-lt"/>
              </a:rPr>
              <a:t> </a:t>
            </a:r>
            <a:r>
              <a:rPr lang="ko-KR" altLang="en-US" sz="1800" dirty="0" smtClean="0">
                <a:latin typeface="+mj-lt"/>
              </a:rPr>
              <a:t>이론과 은유</a:t>
            </a:r>
            <a:r>
              <a:rPr lang="en-US" altLang="ko-KR" sz="1800" dirty="0" smtClean="0">
                <a:latin typeface="+mj-lt"/>
              </a:rPr>
              <a:t>)  </a:t>
            </a:r>
          </a:p>
          <a:p>
            <a:pPr marL="0" indent="0" fontAlgn="base">
              <a:buNone/>
            </a:pPr>
            <a:r>
              <a:rPr lang="en-US" altLang="ko-KR" sz="1800" dirty="0">
                <a:latin typeface="+mj-lt"/>
              </a:rPr>
              <a:t> </a:t>
            </a:r>
            <a:r>
              <a:rPr lang="en-US" altLang="ko-KR" sz="1800" dirty="0" smtClean="0">
                <a:latin typeface="+mj-lt"/>
              </a:rPr>
              <a:t>	a.  This room is a pigsty</a:t>
            </a:r>
          </a:p>
          <a:p>
            <a:pPr marL="0" indent="0" fontAlgn="base">
              <a:buNone/>
            </a:pPr>
            <a:r>
              <a:rPr lang="en-US" altLang="ko-KR" sz="1800" dirty="0" smtClean="0">
                <a:latin typeface="+mj-lt"/>
              </a:rPr>
              <a:t>           	b. Pigsties are filthy and untidy</a:t>
            </a:r>
          </a:p>
          <a:p>
            <a:pPr marL="0" indent="0" fontAlgn="base">
              <a:buNone/>
            </a:pPr>
            <a:r>
              <a:rPr lang="en-US" altLang="ko-KR" sz="1800" dirty="0" smtClean="0">
                <a:latin typeface="+mj-lt"/>
              </a:rPr>
              <a:t>					(</a:t>
            </a:r>
            <a:r>
              <a:rPr lang="en-US" altLang="ko-KR" sz="1800" dirty="0" err="1" smtClean="0">
                <a:latin typeface="+mj-lt"/>
              </a:rPr>
              <a:t>Sperber</a:t>
            </a:r>
            <a:r>
              <a:rPr lang="en-US" altLang="ko-KR" sz="1800" dirty="0" smtClean="0">
                <a:latin typeface="+mj-lt"/>
              </a:rPr>
              <a:t> &amp; Wilson, 1995)</a:t>
            </a:r>
            <a:endParaRPr lang="en-US" altLang="ko-KR" sz="1800" dirty="0">
              <a:latin typeface="+mj-lt"/>
            </a:endParaRPr>
          </a:p>
          <a:p>
            <a:pPr fontAlgn="base">
              <a:buFont typeface="Wingdings" charset="2"/>
              <a:buChar char="v"/>
            </a:pPr>
            <a:r>
              <a:rPr lang="en-US" altLang="ko-KR" sz="1800" dirty="0" smtClean="0">
                <a:latin typeface="+mj-lt"/>
              </a:rPr>
              <a:t>relevance </a:t>
            </a:r>
            <a:r>
              <a:rPr lang="en-US" altLang="ko-KR" sz="1800" dirty="0">
                <a:latin typeface="+mj-lt"/>
              </a:rPr>
              <a:t>theory and  bridging reference(</a:t>
            </a:r>
            <a:r>
              <a:rPr lang="ko-KR" altLang="en-US" sz="1600" dirty="0">
                <a:latin typeface="+mj-lt"/>
              </a:rPr>
              <a:t>적합성이론과 </a:t>
            </a:r>
            <a:r>
              <a:rPr lang="ko-KR" altLang="en-US" sz="1600" dirty="0" smtClean="0">
                <a:latin typeface="+mj-lt"/>
              </a:rPr>
              <a:t>다리놓기추론</a:t>
            </a:r>
            <a:r>
              <a:rPr lang="en-US" altLang="ko-KR" sz="1600" dirty="0" smtClean="0">
                <a:latin typeface="+mj-lt"/>
              </a:rPr>
              <a:t> )</a:t>
            </a:r>
            <a:endParaRPr lang="en-US" altLang="ko-KR" sz="1600" dirty="0">
              <a:latin typeface="+mj-lt"/>
            </a:endParaRPr>
          </a:p>
          <a:p>
            <a:pPr marL="0" indent="0" fontAlgn="base">
              <a:buNone/>
            </a:pPr>
            <a:r>
              <a:rPr lang="en-US" altLang="ko-KR" sz="1800" dirty="0" smtClean="0">
                <a:latin typeface="+mj-lt"/>
              </a:rPr>
              <a:t> 	a. We </a:t>
            </a:r>
            <a:r>
              <a:rPr lang="en-US" altLang="ko-KR" sz="1800" dirty="0">
                <a:latin typeface="+mj-lt"/>
              </a:rPr>
              <a:t>checked the picnic supplies. </a:t>
            </a:r>
          </a:p>
          <a:p>
            <a:pPr marL="0" indent="0" fontAlgn="base">
              <a:buNone/>
            </a:pPr>
            <a:r>
              <a:rPr lang="en-US" altLang="ko-KR" sz="1800" dirty="0">
                <a:latin typeface="+mj-lt"/>
              </a:rPr>
              <a:t>	</a:t>
            </a:r>
            <a:r>
              <a:rPr lang="en-US" altLang="ko-KR" sz="1800" dirty="0" smtClean="0">
                <a:latin typeface="+mj-lt"/>
              </a:rPr>
              <a:t>b. </a:t>
            </a:r>
            <a:r>
              <a:rPr lang="en-US" altLang="ko-KR" sz="1800" b="1" dirty="0" smtClean="0">
                <a:latin typeface="+mj-lt"/>
              </a:rPr>
              <a:t>The </a:t>
            </a:r>
            <a:r>
              <a:rPr lang="en-US" altLang="ko-KR" sz="1800" b="1" dirty="0">
                <a:latin typeface="+mj-lt"/>
              </a:rPr>
              <a:t>beer</a:t>
            </a:r>
            <a:r>
              <a:rPr lang="en-US" altLang="ko-KR" sz="1800" dirty="0">
                <a:latin typeface="+mj-lt"/>
              </a:rPr>
              <a:t> was warm</a:t>
            </a:r>
            <a:r>
              <a:rPr lang="en-US" altLang="ko-KR" sz="1800" dirty="0" smtClean="0">
                <a:latin typeface="+mj-lt"/>
              </a:rPr>
              <a:t>.</a:t>
            </a:r>
            <a:endParaRPr lang="en-US" altLang="ko-KR" sz="1800" dirty="0">
              <a:latin typeface="+mj-lt"/>
            </a:endParaRPr>
          </a:p>
          <a:p>
            <a:pPr marL="0" indent="0" fontAlgn="base">
              <a:buNone/>
            </a:pPr>
            <a:r>
              <a:rPr lang="en-US" altLang="ko-KR" sz="1800" dirty="0">
                <a:latin typeface="+mj-lt"/>
              </a:rPr>
              <a:t>					</a:t>
            </a:r>
            <a:r>
              <a:rPr lang="en-US" altLang="ko-KR" sz="1800" dirty="0" smtClean="0">
                <a:latin typeface="+mj-lt"/>
              </a:rPr>
              <a:t>(</a:t>
            </a:r>
            <a:r>
              <a:rPr lang="en-US" altLang="ko-KR" sz="1800" dirty="0" err="1">
                <a:latin typeface="+mj-lt"/>
              </a:rPr>
              <a:t>Haviland</a:t>
            </a:r>
            <a:r>
              <a:rPr lang="en-US" altLang="ko-KR" sz="1800" dirty="0">
                <a:latin typeface="+mj-lt"/>
              </a:rPr>
              <a:t> &amp; Clark, 1974)</a:t>
            </a:r>
          </a:p>
          <a:p>
            <a:pPr fontAlgn="base">
              <a:buFont typeface="Wingdings" charset="2"/>
              <a:buChar char="v"/>
            </a:pPr>
            <a:r>
              <a:rPr lang="en-US" altLang="ko-KR" sz="1800" dirty="0" smtClean="0">
                <a:latin typeface="+mj-lt"/>
              </a:rPr>
              <a:t>A letter was awaiting Sherlock Holmes.</a:t>
            </a:r>
          </a:p>
          <a:p>
            <a:pPr fontAlgn="base">
              <a:buFont typeface="Wingdings" charset="2"/>
              <a:buChar char="v"/>
            </a:pPr>
            <a:r>
              <a:rPr lang="en-US" altLang="ko-KR" sz="1800" b="1" dirty="0" smtClean="0">
                <a:latin typeface="+mj-lt"/>
              </a:rPr>
              <a:t>The P’</a:t>
            </a:r>
            <a:r>
              <a:rPr lang="en-US" altLang="ko-KR" sz="1800" dirty="0" smtClean="0">
                <a:latin typeface="+mj-lt"/>
              </a:rPr>
              <a:t>s were strange			</a:t>
            </a:r>
            <a:r>
              <a:rPr lang="en-US" altLang="ko-KR" sz="1600" dirty="0" smtClean="0">
                <a:latin typeface="+mj-lt"/>
              </a:rPr>
              <a:t>(</a:t>
            </a:r>
            <a:r>
              <a:rPr lang="en-US" altLang="ko-KR" sz="1600" dirty="0" err="1" smtClean="0">
                <a:latin typeface="+mj-lt"/>
              </a:rPr>
              <a:t>Charolles</a:t>
            </a:r>
            <a:r>
              <a:rPr lang="en-US" altLang="ko-KR" sz="1600" dirty="0" smtClean="0">
                <a:latin typeface="+mj-lt"/>
              </a:rPr>
              <a:t>, 1999: 318)</a:t>
            </a:r>
            <a:endParaRPr lang="en-US" altLang="ko-KR" sz="1600" dirty="0">
              <a:latin typeface="+mj-lt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2348402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02189" y="284176"/>
            <a:ext cx="7338060" cy="129649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ko-KR" sz="3200" b="1" dirty="0"/>
              <a:t>V. 적합성 이론에 의한 단어형성 </a:t>
            </a:r>
            <a:r>
              <a:rPr lang="en-US" altLang="ko-KR" sz="3200" b="1" dirty="0" smtClean="0"/>
              <a:t/>
            </a:r>
            <a:br>
              <a:rPr lang="en-US" altLang="ko-KR" sz="3200" b="1" dirty="0" smtClean="0"/>
            </a:br>
            <a:r>
              <a:rPr lang="en-US" altLang="ko-KR" sz="3200" b="1" dirty="0" smtClean="0"/>
              <a:t>제약 </a:t>
            </a:r>
            <a:r>
              <a:rPr lang="en-US" altLang="ko-KR" sz="3200" b="1" dirty="0"/>
              <a:t>해석 및 </a:t>
            </a:r>
            <a:r>
              <a:rPr lang="en-US" altLang="ko-KR" sz="3200" b="1" dirty="0" err="1" smtClean="0"/>
              <a:t>결론</a:t>
            </a:r>
            <a:endParaRPr lang="ko-KR" altLang="en-US" sz="32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4158" y="2005500"/>
            <a:ext cx="8273824" cy="4343400"/>
          </a:xfrm>
        </p:spPr>
        <p:txBody>
          <a:bodyPr>
            <a:normAutofit fontScale="92500" lnSpcReduction="10000"/>
          </a:bodyPr>
          <a:lstStyle/>
          <a:p>
            <a:pPr fontAlgn="base"/>
            <a:r>
              <a:rPr lang="ko-KR" altLang="en-US" dirty="0"/>
              <a:t>적합성 이론으로 본 은유와 다리 놓기 추론은 화용론에서 널리 사용되고 있다</a:t>
            </a:r>
            <a:r>
              <a:rPr lang="en-US" altLang="ko-KR" dirty="0"/>
              <a:t>. </a:t>
            </a:r>
            <a:r>
              <a:rPr lang="ko-KR" altLang="en-US" dirty="0"/>
              <a:t>이러한 이론은 최대한의 적합성을 바탕으로 가능한 한 적은 노력을 들여 가장 적합성 깊은 함축의 의미를 얻어내고자 하는 것이다</a:t>
            </a:r>
            <a:r>
              <a:rPr lang="en-US" altLang="ko-KR" dirty="0"/>
              <a:t>. </a:t>
            </a:r>
            <a:r>
              <a:rPr lang="ko-KR" altLang="en-US" dirty="0"/>
              <a:t>또한 문장이 비문법적이라 할지라도 문장 안에서 문맥의 효과가 있을 때 적합성 이론으로 설명하여 받아들인다</a:t>
            </a:r>
            <a:r>
              <a:rPr lang="en-US" altLang="ko-KR" dirty="0"/>
              <a:t>. </a:t>
            </a:r>
            <a:endParaRPr lang="ko-KR" altLang="en-US" dirty="0"/>
          </a:p>
          <a:p>
            <a:pPr fontAlgn="base"/>
            <a:r>
              <a:rPr lang="ko-KR" altLang="en-US" dirty="0"/>
              <a:t>적합성 이론이 가지고 있는 기본 개념인 최소의 노력을 들여 최대의 효과를 얻을 수 있는 최적의 관련성 정보로써 어형성의 위반사례 현상에 적용하여 이를 수용한다</a:t>
            </a:r>
            <a:r>
              <a:rPr lang="en-US" altLang="ko-KR" dirty="0"/>
              <a:t>. </a:t>
            </a:r>
            <a:r>
              <a:rPr lang="ko-KR" altLang="en-US" dirty="0"/>
              <a:t>외관상으로는 명백하게 제약을 어겨 수용할 수 없는 단어들이 있다</a:t>
            </a:r>
            <a:r>
              <a:rPr lang="en-US" altLang="ko-KR" dirty="0"/>
              <a:t>. </a:t>
            </a:r>
            <a:r>
              <a:rPr lang="ko-KR" altLang="en-US" dirty="0"/>
              <a:t>그러나 제약을 위반하여 형성되는 단어들을 예외적으로 볼 수 있으며 이 과정 속에서도 큰 효과를 얻을 수 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5730088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02189" y="284176"/>
            <a:ext cx="7338060" cy="129649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ko-KR" sz="3200" b="1" dirty="0"/>
              <a:t>V. 적합성 이론에 의한 단어형성 </a:t>
            </a:r>
            <a:r>
              <a:rPr lang="en-US" altLang="ko-KR" sz="3200" b="1" dirty="0" smtClean="0"/>
              <a:t/>
            </a:r>
            <a:br>
              <a:rPr lang="en-US" altLang="ko-KR" sz="3200" b="1" dirty="0" smtClean="0"/>
            </a:br>
            <a:r>
              <a:rPr lang="en-US" altLang="ko-KR" sz="3200" b="1" dirty="0" smtClean="0"/>
              <a:t>제약 </a:t>
            </a:r>
            <a:r>
              <a:rPr lang="en-US" altLang="ko-KR" sz="3200" b="1" dirty="0"/>
              <a:t>해석 및 </a:t>
            </a:r>
            <a:r>
              <a:rPr lang="en-US" altLang="ko-KR" sz="3200" b="1" dirty="0" smtClean="0"/>
              <a:t>결론</a:t>
            </a:r>
            <a:endParaRPr lang="ko-KR" altLang="en-US" sz="32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135" y="1694771"/>
            <a:ext cx="8314359" cy="4343400"/>
          </a:xfrm>
        </p:spPr>
        <p:txBody>
          <a:bodyPr>
            <a:normAutofit fontScale="92500" lnSpcReduction="10000"/>
          </a:bodyPr>
          <a:lstStyle/>
          <a:p>
            <a:pPr fontAlgn="base">
              <a:buFont typeface="Wingdings" charset="2"/>
              <a:buChar char="v"/>
            </a:pPr>
            <a:r>
              <a:rPr lang="ko-KR" altLang="en-US" dirty="0"/>
              <a:t>어형성은 다음과 같은 세 가지 양상을 보인다</a:t>
            </a:r>
            <a:r>
              <a:rPr lang="en-US" altLang="ko-KR" dirty="0"/>
              <a:t>. </a:t>
            </a:r>
            <a:endParaRPr lang="ko-KR" altLang="en-US" dirty="0"/>
          </a:p>
          <a:p>
            <a:pPr marL="0" indent="0" fontAlgn="base">
              <a:buNone/>
            </a:pPr>
            <a:r>
              <a:rPr lang="en-US" altLang="ko-KR" dirty="0" smtClean="0"/>
              <a:t>	1. </a:t>
            </a:r>
            <a:r>
              <a:rPr lang="ko-KR" altLang="en-US" dirty="0" smtClean="0"/>
              <a:t>언어의</a:t>
            </a:r>
            <a:r>
              <a:rPr lang="en-US" altLang="ko-KR" dirty="0" smtClean="0"/>
              <a:t> </a:t>
            </a:r>
            <a:r>
              <a:rPr lang="ko-KR" altLang="en-US" dirty="0" smtClean="0"/>
              <a:t>변화는 기본원리를 따른다</a:t>
            </a:r>
            <a:r>
              <a:rPr lang="en-US" altLang="ko-KR" dirty="0" smtClean="0"/>
              <a:t>. </a:t>
            </a:r>
            <a:endParaRPr lang="ko-KR" altLang="en-US" dirty="0"/>
          </a:p>
          <a:p>
            <a:pPr marL="0" indent="0" fontAlgn="base">
              <a:buNone/>
            </a:pPr>
            <a:r>
              <a:rPr lang="en-US" altLang="ko-KR" dirty="0" smtClean="0"/>
              <a:t>	2</a:t>
            </a:r>
            <a:r>
              <a:rPr lang="en-US" altLang="ko-KR" dirty="0"/>
              <a:t>. </a:t>
            </a:r>
            <a:r>
              <a:rPr lang="ko-KR" altLang="en-US" dirty="0"/>
              <a:t>유사성의 원리에 의해 단어가 형성된다</a:t>
            </a:r>
            <a:r>
              <a:rPr lang="en-US" altLang="ko-KR" dirty="0"/>
              <a:t>. </a:t>
            </a:r>
            <a:endParaRPr lang="ko-KR" altLang="en-US" dirty="0"/>
          </a:p>
          <a:p>
            <a:pPr marL="0" indent="0" fontAlgn="base">
              <a:buNone/>
            </a:pPr>
            <a:r>
              <a:rPr lang="en-US" altLang="ko-KR" dirty="0" smtClean="0"/>
              <a:t>	3</a:t>
            </a:r>
            <a:r>
              <a:rPr lang="en-US" altLang="ko-KR" dirty="0"/>
              <a:t>. </a:t>
            </a:r>
            <a:r>
              <a:rPr lang="ko-KR" altLang="en-US" dirty="0"/>
              <a:t>단어형성은 보편성에 따라 생성된다</a:t>
            </a:r>
            <a:r>
              <a:rPr lang="en-US" altLang="ko-KR" dirty="0"/>
              <a:t>. </a:t>
            </a:r>
            <a:endParaRPr lang="ko-KR" altLang="en-US" dirty="0"/>
          </a:p>
          <a:p>
            <a:pPr fontAlgn="base">
              <a:buFont typeface="Wingdings" charset="2"/>
              <a:buChar char="v"/>
            </a:pPr>
            <a:r>
              <a:rPr lang="ko-KR" altLang="en-US" dirty="0" smtClean="0"/>
              <a:t>위와 같은 양상 </a:t>
            </a:r>
            <a:r>
              <a:rPr lang="ko-KR" altLang="en-US" dirty="0"/>
              <a:t>속에서 단어가 형성될 때 어형성의 위반사례들이 세밀한 기본 규칙을 엄격하게 지키지는 않지만 기본적인 원리를 지키는 선에서 </a:t>
            </a:r>
            <a:r>
              <a:rPr lang="ko-KR" altLang="en-US" dirty="0" err="1"/>
              <a:t>어형성이</a:t>
            </a:r>
            <a:r>
              <a:rPr lang="ko-KR" altLang="en-US" dirty="0"/>
              <a:t> 이루어짐을 볼 수 있다</a:t>
            </a:r>
            <a:r>
              <a:rPr lang="en-US" altLang="ko-KR" dirty="0"/>
              <a:t>. </a:t>
            </a:r>
            <a:r>
              <a:rPr lang="ko-KR" altLang="en-US" dirty="0"/>
              <a:t>그러므로 적합성 이론으로 어형성의 위반 사례들을 설명할 수 있으며 이러한 효과를 얻기 위해 어형성은 규칙을 어기며 새로운 단어가 형성되기도 한다</a:t>
            </a:r>
            <a:r>
              <a:rPr lang="en-US" altLang="ko-KR" dirty="0"/>
              <a:t>.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5450116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/>
              <a:t>I. </a:t>
            </a:r>
            <a:r>
              <a:rPr lang="ko-KR" altLang="en-US" b="1" dirty="0" smtClean="0"/>
              <a:t>연구목적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ko-KR" altLang="en-US" sz="2800" dirty="0" smtClean="0"/>
              <a:t>문화와 </a:t>
            </a:r>
            <a:r>
              <a:rPr lang="ko-KR" altLang="en-US" sz="2800" dirty="0"/>
              <a:t>사회변화에 따라 새로운 단어들이 형성되는 과정 속에서 규칙을 위반하여 형성되는 </a:t>
            </a:r>
            <a:r>
              <a:rPr lang="ko-KR" altLang="en-US" sz="2800" dirty="0" smtClean="0"/>
              <a:t>어형성에 대한 </a:t>
            </a:r>
            <a:r>
              <a:rPr lang="ko-KR" altLang="en-US" sz="2800" dirty="0"/>
              <a:t>이해도를 높이고 앞으로의 단어형성에 대한 체계를 예측한다</a:t>
            </a:r>
            <a:r>
              <a:rPr lang="en-US" altLang="ko-KR" sz="2800" dirty="0"/>
              <a:t>. </a:t>
            </a:r>
            <a:endParaRPr lang="ko-KR" altLang="en-US" sz="2800" dirty="0"/>
          </a:p>
          <a:p>
            <a:pPr fontAlgn="base"/>
            <a:r>
              <a:rPr lang="ko-KR" altLang="en-US" sz="2800" dirty="0" smtClean="0"/>
              <a:t>규칙을 </a:t>
            </a:r>
            <a:r>
              <a:rPr lang="ko-KR" altLang="en-US" sz="2800" dirty="0"/>
              <a:t>어기며 형성되는 단어에 대한 학자들의 이론적 설명의 타당성을 살펴보고 더 나은 이론적 설명을 제시하고자 한다</a:t>
            </a:r>
            <a:r>
              <a:rPr lang="en-US" altLang="ko-KR" sz="2800" dirty="0" smtClean="0"/>
              <a:t>.</a:t>
            </a:r>
            <a:endParaRPr lang="ko-KR" altLang="en-US" sz="2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45860804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21765" y="288503"/>
            <a:ext cx="7338060" cy="819315"/>
          </a:xfrm>
        </p:spPr>
        <p:txBody>
          <a:bodyPr/>
          <a:lstStyle/>
          <a:p>
            <a:r>
              <a:rPr lang="en-US" altLang="ko-KR" b="1" dirty="0"/>
              <a:t>II. </a:t>
            </a:r>
            <a:r>
              <a:rPr lang="ko-KR" altLang="en-US" b="1" dirty="0"/>
              <a:t>단어형성의 이론적 </a:t>
            </a:r>
            <a:r>
              <a:rPr lang="ko-KR" altLang="en-US" b="1" dirty="0" smtClean="0"/>
              <a:t>배경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66231" y="1723839"/>
            <a:ext cx="8354436" cy="4617528"/>
          </a:xfrm>
        </p:spPr>
        <p:txBody>
          <a:bodyPr>
            <a:noAutofit/>
          </a:bodyPr>
          <a:lstStyle/>
          <a:p>
            <a:pPr fontAlgn="base">
              <a:buFont typeface="Wingdings" charset="2"/>
              <a:buChar char="v"/>
            </a:pPr>
            <a:r>
              <a:rPr lang="en-US" altLang="ko-KR" sz="2000" b="1" dirty="0" smtClean="0"/>
              <a:t>Halle</a:t>
            </a:r>
            <a:r>
              <a:rPr lang="ko-KR" altLang="en-US" sz="2000" b="1" dirty="0" smtClean="0"/>
              <a:t>의 형태소 어기론</a:t>
            </a:r>
            <a:r>
              <a:rPr lang="en-US" altLang="ko-KR" sz="2000" b="1" dirty="0" smtClean="0"/>
              <a:t>(morpheme based theory1973)</a:t>
            </a:r>
            <a:endParaRPr lang="ko-KR" altLang="en-US" sz="2000" b="1" dirty="0"/>
          </a:p>
          <a:p>
            <a:pPr marL="349250" lvl="1" indent="0" fontAlgn="base">
              <a:buNone/>
            </a:pPr>
            <a:r>
              <a:rPr lang="en-US" altLang="ko-KR" sz="1800" dirty="0" smtClean="0"/>
              <a:t>Halle</a:t>
            </a:r>
            <a:r>
              <a:rPr lang="ko-KR" altLang="en-US" sz="1800" dirty="0"/>
              <a:t>의 </a:t>
            </a:r>
            <a:r>
              <a:rPr lang="ko-KR" altLang="en-US" sz="1800" dirty="0" smtClean="0"/>
              <a:t>형태소 </a:t>
            </a:r>
            <a:r>
              <a:rPr lang="ko-KR" altLang="en-US" sz="1800" dirty="0" err="1" smtClean="0"/>
              <a:t>어기론은</a:t>
            </a:r>
            <a:r>
              <a:rPr lang="ko-KR" altLang="en-US" sz="1800" dirty="0" smtClean="0"/>
              <a:t> 형태소를 결합하여 단어를 만드는 과정이며 이를 단어형성규칙이라고 정의하였다</a:t>
            </a:r>
            <a:r>
              <a:rPr lang="en-US" altLang="ko-KR" sz="1800" dirty="0" smtClean="0"/>
              <a:t>. </a:t>
            </a:r>
          </a:p>
          <a:p>
            <a:pPr fontAlgn="base">
              <a:buFont typeface="Wingdings" charset="2"/>
              <a:buChar char="v"/>
            </a:pPr>
            <a:r>
              <a:rPr lang="en-US" altLang="ko-KR" sz="2000" b="1" dirty="0" smtClean="0">
                <a:solidFill>
                  <a:schemeClr val="tx1"/>
                </a:solidFill>
              </a:rPr>
              <a:t>Siegel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의</a:t>
            </a:r>
            <a:r>
              <a:rPr lang="en-US" altLang="ko-KR" sz="2000" b="1" dirty="0" smtClean="0">
                <a:solidFill>
                  <a:schemeClr val="tx1"/>
                </a:solidFill>
              </a:rPr>
              <a:t> 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단계유순가설</a:t>
            </a:r>
            <a:r>
              <a:rPr lang="en-US" altLang="ko-KR" sz="2000" b="1" dirty="0" smtClean="0">
                <a:solidFill>
                  <a:schemeClr val="tx1"/>
                </a:solidFill>
              </a:rPr>
              <a:t>(level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 </a:t>
            </a:r>
            <a:r>
              <a:rPr lang="en-US" altLang="ko-KR" sz="2000" b="1" dirty="0" smtClean="0">
                <a:solidFill>
                  <a:schemeClr val="tx1"/>
                </a:solidFill>
              </a:rPr>
              <a:t>ordering hypothesis1974</a:t>
            </a:r>
            <a:r>
              <a:rPr lang="en-US" altLang="ko-KR" sz="1800" dirty="0">
                <a:solidFill>
                  <a:schemeClr val="tx1"/>
                </a:solidFill>
              </a:rPr>
              <a:t>) </a:t>
            </a:r>
            <a:endParaRPr lang="ko-KR" altLang="en-US" sz="1800" dirty="0">
              <a:solidFill>
                <a:schemeClr val="tx1"/>
              </a:solidFill>
            </a:endParaRPr>
          </a:p>
          <a:p>
            <a:pPr marL="349250" lvl="1" indent="0" fontAlgn="base">
              <a:buNone/>
            </a:pPr>
            <a:r>
              <a:rPr lang="en-US" altLang="ko-KR" sz="1800" dirty="0" smtClean="0"/>
              <a:t>Siegel</a:t>
            </a:r>
            <a:r>
              <a:rPr lang="ko-KR" altLang="en-US" sz="1800" dirty="0"/>
              <a:t>의 </a:t>
            </a:r>
            <a:r>
              <a:rPr lang="ko-KR" altLang="en-US" sz="1800" dirty="0" smtClean="0"/>
              <a:t>단계유순가설은 </a:t>
            </a:r>
            <a:r>
              <a:rPr lang="ko-KR" altLang="en-US" sz="1800" dirty="0"/>
              <a:t>어형성분</a:t>
            </a:r>
            <a:r>
              <a:rPr lang="en-US" altLang="ko-KR" sz="1800" dirty="0"/>
              <a:t>(word formation </a:t>
            </a:r>
            <a:r>
              <a:rPr lang="en-US" altLang="ko-KR" sz="1800" dirty="0" smtClean="0"/>
              <a:t>component</a:t>
            </a:r>
            <a:r>
              <a:rPr lang="en-US" altLang="ko-KR" sz="1800" dirty="0"/>
              <a:t>)</a:t>
            </a:r>
            <a:r>
              <a:rPr lang="ko-KR" altLang="en-US" sz="1800" dirty="0"/>
              <a:t>의 경계를 구분하여 접사를 </a:t>
            </a:r>
            <a:r>
              <a:rPr lang="en-US" altLang="ko-KR" sz="1800" dirty="0"/>
              <a:t>I</a:t>
            </a:r>
            <a:r>
              <a:rPr lang="ko-KR" altLang="en-US" sz="1800" dirty="0"/>
              <a:t>종과 </a:t>
            </a:r>
            <a:r>
              <a:rPr lang="en-US" altLang="ko-KR" sz="1800" dirty="0"/>
              <a:t>II </a:t>
            </a:r>
            <a:r>
              <a:rPr lang="ko-KR" altLang="en-US" sz="1800" dirty="0"/>
              <a:t>종으로 나누어 배열하는 이론이다</a:t>
            </a:r>
            <a:r>
              <a:rPr lang="en-US" altLang="ko-KR" sz="1800" dirty="0" smtClean="0"/>
              <a:t>.</a:t>
            </a:r>
          </a:p>
          <a:p>
            <a:pPr fontAlgn="base">
              <a:buFont typeface="Wingdings" charset="2"/>
              <a:buChar char="v"/>
            </a:pPr>
            <a:r>
              <a:rPr lang="en-US" altLang="ko-KR" sz="2000" b="1" dirty="0" err="1"/>
              <a:t>Aronoff</a:t>
            </a:r>
            <a:r>
              <a:rPr lang="ko-KR" altLang="en-US" sz="2000" b="1" dirty="0" smtClean="0"/>
              <a:t>의</a:t>
            </a:r>
            <a:r>
              <a:rPr lang="ko-KR" altLang="en-US" sz="2000" dirty="0" smtClean="0"/>
              <a:t> </a:t>
            </a:r>
            <a:r>
              <a:rPr lang="ko-KR" altLang="en-US" sz="2000" b="1" dirty="0" smtClean="0"/>
              <a:t>단어 어기 가설</a:t>
            </a:r>
            <a:r>
              <a:rPr lang="en-US" altLang="ko-KR" sz="2000" b="1" dirty="0" smtClean="0"/>
              <a:t>(word</a:t>
            </a:r>
            <a:r>
              <a:rPr lang="ko-KR" altLang="en-US" sz="2000" b="1" dirty="0" smtClean="0"/>
              <a:t> </a:t>
            </a:r>
            <a:r>
              <a:rPr lang="en-US" altLang="ko-KR" sz="2000" b="1" dirty="0" smtClean="0"/>
              <a:t>based hypothesis</a:t>
            </a:r>
            <a:r>
              <a:rPr lang="en-US" altLang="ko-KR" sz="2000" dirty="0" smtClean="0"/>
              <a:t>)</a:t>
            </a:r>
            <a:r>
              <a:rPr lang="ko-KR" altLang="en-US" sz="2000" dirty="0" smtClean="0"/>
              <a:t> </a:t>
            </a:r>
          </a:p>
          <a:p>
            <a:pPr marL="336550" lvl="1" indent="0" fontAlgn="base">
              <a:buNone/>
            </a:pPr>
            <a:r>
              <a:rPr lang="en-US" altLang="ko-KR" sz="1800" dirty="0" err="1" smtClean="0"/>
              <a:t>Aronoff</a:t>
            </a:r>
            <a:r>
              <a:rPr lang="ko-KR" altLang="en-US" sz="1800" dirty="0" smtClean="0"/>
              <a:t>는 단어 어기 가설을 제안하여 새로운 단어는 이미 실재하는 하나의 단어에 규칙을 적용하여 만든다는 가설을 제안했다</a:t>
            </a:r>
            <a:r>
              <a:rPr lang="en-US" altLang="ko-KR" sz="1800" dirty="0" smtClean="0"/>
              <a:t>. </a:t>
            </a:r>
            <a:endParaRPr lang="ko-KR" altLang="en-US" sz="1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62844872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21765" y="288503"/>
            <a:ext cx="7338060" cy="819315"/>
          </a:xfrm>
        </p:spPr>
        <p:txBody>
          <a:bodyPr/>
          <a:lstStyle/>
          <a:p>
            <a:r>
              <a:rPr lang="en-US" altLang="ko-KR" b="1" dirty="0"/>
              <a:t>II. </a:t>
            </a:r>
            <a:r>
              <a:rPr lang="ko-KR" altLang="en-US" b="1" dirty="0"/>
              <a:t>단어형성의 이론적 </a:t>
            </a:r>
            <a:r>
              <a:rPr lang="ko-KR" altLang="en-US" b="1" dirty="0" smtClean="0"/>
              <a:t>배경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70860977"/>
              </p:ext>
            </p:extLst>
          </p:nvPr>
        </p:nvGraphicFramePr>
        <p:xfrm>
          <a:off x="576927" y="1582667"/>
          <a:ext cx="8079958" cy="4620410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4039979"/>
                <a:gridCol w="4039979"/>
              </a:tblGrid>
              <a:tr h="462041">
                <a:tc gridSpan="2">
                  <a:txBody>
                    <a:bodyPr/>
                    <a:lstStyle/>
                    <a:p>
                      <a:pPr algn="ctr" rtl="0"/>
                      <a:r>
                        <a:rPr lang="ko-KR" altLang="en-US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영어 신조어 형성의 유형별 분포</a:t>
                      </a:r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62041">
                <a:tc>
                  <a:txBody>
                    <a:bodyPr/>
                    <a:lstStyle/>
                    <a:p>
                      <a:r>
                        <a:rPr lang="ko-KR" altLang="en-US" dirty="0" smtClean="0"/>
                        <a:t>유  형</a:t>
                      </a:r>
                      <a:endParaRPr lang="en-US" altLang="ko-KR" dirty="0" smtClean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dirty="0" smtClean="0"/>
                        <a:t>분포비율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62041">
                <a:tc>
                  <a:txBody>
                    <a:bodyPr/>
                    <a:lstStyle/>
                    <a:p>
                      <a:r>
                        <a:rPr lang="en-US" dirty="0" smtClean="0"/>
                        <a:t> compounding(합성)	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40%	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620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affixation(</a:t>
                      </a:r>
                      <a:r>
                        <a:rPr lang="ko-KR" altLang="en-US" dirty="0" smtClean="0"/>
                        <a:t>접사결합</a:t>
                      </a:r>
                      <a:r>
                        <a:rPr lang="en-US" altLang="ko-KR" dirty="0" smtClean="0"/>
                        <a:t>)	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dirty="0" smtClean="0"/>
                        <a:t>28%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62041">
                <a:tc>
                  <a:txBody>
                    <a:bodyPr/>
                    <a:lstStyle/>
                    <a:p>
                      <a:r>
                        <a:rPr lang="en-US" altLang="ko-KR" dirty="0" smtClean="0"/>
                        <a:t>shifting(</a:t>
                      </a:r>
                      <a:r>
                        <a:rPr lang="ko-KR" altLang="en-US" dirty="0" smtClean="0"/>
                        <a:t>용법전환</a:t>
                      </a:r>
                      <a:r>
                        <a:rPr lang="en-US" altLang="ko-KR" dirty="0" smtClean="0"/>
                        <a:t>)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dirty="0" smtClean="0"/>
                        <a:t>17%	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62041">
                <a:tc>
                  <a:txBody>
                    <a:bodyPr/>
                    <a:lstStyle/>
                    <a:p>
                      <a:r>
                        <a:rPr lang="en-US" dirty="0" smtClean="0"/>
                        <a:t>shortening(단축)	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8%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62041">
                <a:tc>
                  <a:txBody>
                    <a:bodyPr/>
                    <a:lstStyle/>
                    <a:p>
                      <a:r>
                        <a:rPr lang="nb-NO" dirty="0" smtClean="0"/>
                        <a:t>blending(</a:t>
                      </a:r>
                      <a:r>
                        <a:rPr lang="nb-NO" dirty="0" err="1" smtClean="0"/>
                        <a:t>혼성</a:t>
                      </a:r>
                      <a:r>
                        <a:rPr lang="nb-NO" dirty="0" smtClean="0"/>
                        <a:t>)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b-NO" dirty="0" smtClean="0"/>
                        <a:t>5%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62041">
                <a:tc>
                  <a:txBody>
                    <a:bodyPr/>
                    <a:lstStyle/>
                    <a:p>
                      <a:r>
                        <a:rPr lang="en-US" dirty="0" smtClean="0"/>
                        <a:t>borrowing(차용)	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2%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62041">
                <a:tc>
                  <a:txBody>
                    <a:bodyPr/>
                    <a:lstStyle/>
                    <a:p>
                      <a:r>
                        <a:rPr lang="ko-KR" altLang="en-US" dirty="0" smtClean="0"/>
                        <a:t>새로운 어휘창조	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below 5%	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62041">
                <a:tc gridSpan="2"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fr-FR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Pyles</a:t>
                      </a:r>
                      <a:r>
                        <a:rPr lang="fr-F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&amp; </a:t>
                      </a:r>
                      <a:r>
                        <a:rPr lang="fr-FR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Algeo</a:t>
                      </a:r>
                      <a:r>
                        <a:rPr lang="fr-F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1993: 285)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dirty="0" smtClean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626444261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02189" y="284176"/>
            <a:ext cx="7338060" cy="1026831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ko-KR" b="1" dirty="0"/>
              <a:t>III. </a:t>
            </a:r>
            <a:r>
              <a:rPr lang="ko-KR" altLang="en-US" b="1" dirty="0"/>
              <a:t>단어형성의 </a:t>
            </a:r>
            <a:r>
              <a:rPr lang="ko-KR" altLang="en-US" b="1" dirty="0" smtClean="0"/>
              <a:t>제약</a:t>
            </a:r>
            <a:r>
              <a:rPr lang="en-US" altLang="ko-KR" b="1" dirty="0" smtClean="0"/>
              <a:t/>
            </a:r>
            <a:br>
              <a:rPr lang="en-US" altLang="ko-KR" b="1" dirty="0" smtClean="0"/>
            </a:br>
            <a:r>
              <a:rPr lang="ko-KR" altLang="en-US" b="1" dirty="0" smtClean="0"/>
              <a:t>    </a:t>
            </a:r>
            <a:r>
              <a:rPr lang="en-US" altLang="ko-KR" sz="2000" b="1" dirty="0" smtClean="0"/>
              <a:t>(</a:t>
            </a:r>
            <a:r>
              <a:rPr lang="ko-KR" altLang="en-US" sz="2000" b="1" dirty="0" smtClean="0"/>
              <a:t>음운론적 제약</a:t>
            </a:r>
            <a:r>
              <a:rPr lang="en-US" altLang="ko-KR" sz="2000" b="1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97215" y="1311007"/>
            <a:ext cx="8548007" cy="5322390"/>
          </a:xfrm>
        </p:spPr>
        <p:txBody>
          <a:bodyPr>
            <a:noAutofit/>
          </a:bodyPr>
          <a:lstStyle/>
          <a:p>
            <a:pPr marL="457200" indent="-457200" fontAlgn="base">
              <a:lnSpc>
                <a:spcPct val="80000"/>
              </a:lnSpc>
              <a:buFont typeface="Wingdings" panose="05000000000000000000" pitchFamily="2" charset="2"/>
              <a:buChar char="v"/>
            </a:pPr>
            <a:r>
              <a:rPr lang="en-US" altLang="ko-KR" sz="1400" b="1" dirty="0" smtClean="0"/>
              <a:t> </a:t>
            </a:r>
            <a:r>
              <a:rPr lang="ko-KR" altLang="en-US" sz="1400" b="1" dirty="0"/>
              <a:t>제약조건</a:t>
            </a:r>
            <a:r>
              <a:rPr lang="en-US" altLang="ko-KR" sz="1400" b="1" dirty="0"/>
              <a:t>: </a:t>
            </a:r>
            <a:r>
              <a:rPr lang="ko-KR" altLang="en-US" sz="1400" b="1" dirty="0"/>
              <a:t>접미사 </a:t>
            </a:r>
            <a:r>
              <a:rPr lang="en-US" altLang="ko-KR" sz="1400" b="1" dirty="0"/>
              <a:t>–</a:t>
            </a:r>
            <a:r>
              <a:rPr lang="en-US" altLang="ko-KR" sz="1400" b="1" dirty="0" err="1"/>
              <a:t>ful</a:t>
            </a:r>
            <a:r>
              <a:rPr lang="en-US" altLang="ko-KR" sz="1400" dirty="0"/>
              <a:t> </a:t>
            </a:r>
          </a:p>
          <a:p>
            <a:pPr marL="0" indent="0" fontAlgn="base">
              <a:lnSpc>
                <a:spcPct val="80000"/>
              </a:lnSpc>
              <a:buNone/>
            </a:pPr>
            <a:r>
              <a:rPr lang="en-US" altLang="ko-KR" sz="1400" dirty="0" smtClean="0"/>
              <a:t>	</a:t>
            </a:r>
            <a:r>
              <a:rPr lang="ko-KR" altLang="en-US" sz="1400" dirty="0" smtClean="0"/>
              <a:t>단음절</a:t>
            </a:r>
            <a:r>
              <a:rPr lang="en-US" altLang="ko-KR" sz="1400" dirty="0"/>
              <a:t>, </a:t>
            </a:r>
            <a:r>
              <a:rPr lang="ko-KR" altLang="en-US" sz="1400" dirty="0"/>
              <a:t>또는 </a:t>
            </a:r>
            <a:r>
              <a:rPr lang="en-US" altLang="ko-KR" sz="1400" dirty="0"/>
              <a:t>2</a:t>
            </a:r>
            <a:r>
              <a:rPr lang="ko-KR" altLang="en-US" sz="1400" dirty="0"/>
              <a:t>음절로 된 명사로서 마지막 강세가 있는 것에 붙는다</a:t>
            </a:r>
            <a:r>
              <a:rPr lang="en-US" altLang="ko-KR" sz="1400" dirty="0"/>
              <a:t>. </a:t>
            </a:r>
            <a:endParaRPr lang="en-US" altLang="ko-KR" sz="1400" dirty="0" smtClean="0"/>
          </a:p>
          <a:p>
            <a:pPr lvl="1" fontAlgn="base">
              <a:lnSpc>
                <a:spcPct val="80000"/>
              </a:lnSpc>
              <a:buFont typeface="Wingdings" charset="2"/>
              <a:buChar char="§"/>
            </a:pPr>
            <a:r>
              <a:rPr lang="ko-KR" altLang="en-US" sz="1400" dirty="0" smtClean="0"/>
              <a:t>단음절인 </a:t>
            </a:r>
            <a:r>
              <a:rPr lang="ko-KR" altLang="en-US" sz="1400" dirty="0"/>
              <a:t>명사에 붙는 경우 </a:t>
            </a:r>
          </a:p>
          <a:p>
            <a:pPr marL="0" indent="0" fontAlgn="base">
              <a:lnSpc>
                <a:spcPct val="50000"/>
              </a:lnSpc>
              <a:buNone/>
            </a:pPr>
            <a:r>
              <a:rPr lang="ko-KR" altLang="en-US" sz="1400" dirty="0"/>
              <a:t>	</a:t>
            </a:r>
            <a:r>
              <a:rPr lang="en-US" altLang="ko-KR" sz="1400" dirty="0"/>
              <a:t>a. </a:t>
            </a:r>
            <a:r>
              <a:rPr lang="en-US" altLang="ko-KR" sz="1400" dirty="0" smtClean="0"/>
              <a:t> fruitful  </a:t>
            </a:r>
            <a:r>
              <a:rPr lang="en-US" altLang="ko-KR" sz="1400" dirty="0"/>
              <a:t>	</a:t>
            </a:r>
            <a:r>
              <a:rPr lang="en-US" altLang="ko-KR" sz="1400" dirty="0" smtClean="0"/>
              <a:t>painful</a:t>
            </a:r>
            <a:r>
              <a:rPr lang="en-US" altLang="ko-KR" sz="1400" dirty="0"/>
              <a:t>	 	awful		</a:t>
            </a:r>
          </a:p>
          <a:p>
            <a:pPr marL="0" indent="0" fontAlgn="base">
              <a:lnSpc>
                <a:spcPct val="50000"/>
              </a:lnSpc>
              <a:buNone/>
            </a:pPr>
            <a:r>
              <a:rPr lang="en-US" altLang="ko-KR" sz="1400" dirty="0"/>
              <a:t>	</a:t>
            </a:r>
            <a:r>
              <a:rPr lang="en-US" altLang="ko-KR" sz="1400" dirty="0" smtClean="0"/>
              <a:t>    scornful</a:t>
            </a:r>
            <a:r>
              <a:rPr lang="en-US" altLang="ko-KR" sz="1400" dirty="0"/>
              <a:t>	</a:t>
            </a:r>
            <a:r>
              <a:rPr lang="en-US" altLang="ko-KR" sz="1400" dirty="0" smtClean="0"/>
              <a:t>faithful</a:t>
            </a:r>
            <a:r>
              <a:rPr lang="en-US" altLang="ko-KR" sz="1400" dirty="0"/>
              <a:t>	</a:t>
            </a:r>
            <a:r>
              <a:rPr lang="en-US" altLang="ko-KR" sz="1400" dirty="0" smtClean="0"/>
              <a:t>                </a:t>
            </a:r>
            <a:r>
              <a:rPr lang="en-US" altLang="ko-KR" sz="1400" dirty="0"/>
              <a:t>peaceful	</a:t>
            </a:r>
            <a:r>
              <a:rPr lang="ko-KR" altLang="en-US" sz="1400" dirty="0"/>
              <a:t>		</a:t>
            </a:r>
            <a:endParaRPr lang="en-US" altLang="ko-KR" sz="1400" dirty="0" smtClean="0"/>
          </a:p>
          <a:p>
            <a:pPr marL="457200" indent="-457200" fontAlgn="base">
              <a:lnSpc>
                <a:spcPct val="80000"/>
              </a:lnSpc>
              <a:buFont typeface="Wingdings" panose="05000000000000000000" pitchFamily="2" charset="2"/>
              <a:buChar char="v"/>
            </a:pPr>
            <a:r>
              <a:rPr lang="en-US" altLang="ko-KR" sz="1400" b="1" dirty="0"/>
              <a:t> </a:t>
            </a:r>
            <a:r>
              <a:rPr lang="ko-KR" altLang="en-US" sz="1400" b="1" dirty="0"/>
              <a:t>제약조건 위반사례</a:t>
            </a:r>
            <a:r>
              <a:rPr lang="en-US" altLang="ko-KR" sz="1400" b="1" dirty="0" smtClean="0"/>
              <a:t>:</a:t>
            </a:r>
          </a:p>
          <a:p>
            <a:pPr marL="457200" indent="-457200" fontAlgn="base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altLang="ko-KR" sz="1400" b="1" dirty="0" smtClean="0"/>
              <a:t>1. 2</a:t>
            </a:r>
            <a:r>
              <a:rPr lang="ko-KR" altLang="en-US" sz="1400" b="1" dirty="0" smtClean="0"/>
              <a:t>음절 </a:t>
            </a:r>
            <a:r>
              <a:rPr lang="ko-KR" altLang="en-US" sz="1400" b="1" smtClean="0"/>
              <a:t>단어에 접미사 </a:t>
            </a:r>
            <a:r>
              <a:rPr lang="en-US" altLang="ko-KR" sz="1400" b="1" dirty="0" smtClean="0"/>
              <a:t>–</a:t>
            </a:r>
            <a:r>
              <a:rPr lang="en-US" altLang="ko-KR" sz="1400" b="1" dirty="0" err="1" smtClean="0"/>
              <a:t>ful</a:t>
            </a:r>
            <a:r>
              <a:rPr lang="ko-KR" altLang="en-US" sz="1400" b="1" dirty="0" smtClean="0"/>
              <a:t>이 첨가되었지만 마지막 음절에 강세를 가지지 않는 경우와</a:t>
            </a:r>
            <a:r>
              <a:rPr lang="en-US" altLang="ko-KR" sz="1400" b="1" dirty="0" smtClean="0"/>
              <a:t> 2</a:t>
            </a:r>
            <a:r>
              <a:rPr lang="ko-KR" altLang="en-US" sz="1400" b="1" dirty="0" smtClean="0"/>
              <a:t>음절 이상의 단어에도 첨가된다</a:t>
            </a:r>
            <a:r>
              <a:rPr lang="en-US" altLang="ko-KR" sz="1400" b="1" dirty="0" smtClean="0"/>
              <a:t> </a:t>
            </a:r>
          </a:p>
          <a:p>
            <a:pPr marL="0" indent="0" fontAlgn="base">
              <a:lnSpc>
                <a:spcPct val="50000"/>
              </a:lnSpc>
              <a:buNone/>
            </a:pPr>
            <a:r>
              <a:rPr lang="ko-KR" altLang="en-US" sz="1400" dirty="0" smtClean="0"/>
              <a:t>        </a:t>
            </a:r>
            <a:r>
              <a:rPr lang="en-US" altLang="ko-KR" sz="1400" dirty="0" smtClean="0"/>
              <a:t>	a. basketful           purposeful        worshipful    sorrowful</a:t>
            </a:r>
          </a:p>
          <a:p>
            <a:pPr marL="0" indent="0" fontAlgn="base">
              <a:lnSpc>
                <a:spcPct val="50000"/>
              </a:lnSpc>
              <a:buNone/>
            </a:pPr>
            <a:r>
              <a:rPr lang="en-US" altLang="ko-KR" sz="1400" dirty="0" smtClean="0"/>
              <a:t>	b. tablespoonful</a:t>
            </a:r>
            <a:r>
              <a:rPr lang="ko-KR" altLang="en-US" sz="1400" dirty="0" smtClean="0"/>
              <a:t>     </a:t>
            </a:r>
            <a:r>
              <a:rPr lang="en-US" altLang="ko-KR" sz="1400" dirty="0" err="1" smtClean="0"/>
              <a:t>eyedropperful</a:t>
            </a:r>
            <a:endParaRPr lang="en-US" altLang="ko-KR" sz="1400" dirty="0" smtClean="0"/>
          </a:p>
          <a:p>
            <a:pPr marL="457200" indent="-457200" fontAlgn="base">
              <a:lnSpc>
                <a:spcPct val="80000"/>
              </a:lnSpc>
              <a:buFont typeface="Wingdings" panose="05000000000000000000" pitchFamily="2" charset="2"/>
              <a:buChar char="v"/>
            </a:pPr>
            <a:r>
              <a:rPr lang="en-US" altLang="ko-KR" sz="1400" b="1" dirty="0" smtClean="0"/>
              <a:t>2</a:t>
            </a:r>
            <a:r>
              <a:rPr lang="en-US" altLang="ko-KR" sz="1400" dirty="0" smtClean="0"/>
              <a:t>. </a:t>
            </a:r>
            <a:r>
              <a:rPr lang="ko-KR" altLang="en-US" sz="1400" b="1" dirty="0" smtClean="0"/>
              <a:t>어기가 </a:t>
            </a:r>
            <a:r>
              <a:rPr lang="ko-KR" altLang="en-US" sz="1400" b="1" dirty="0"/>
              <a:t>동사인 단어에 붙는 경우</a:t>
            </a:r>
          </a:p>
          <a:p>
            <a:pPr marL="0" indent="0" fontAlgn="base">
              <a:lnSpc>
                <a:spcPct val="80000"/>
              </a:lnSpc>
              <a:buNone/>
            </a:pPr>
            <a:r>
              <a:rPr lang="ko-KR" altLang="en-US" sz="1400" dirty="0"/>
              <a:t>	 </a:t>
            </a:r>
            <a:r>
              <a:rPr lang="en-US" altLang="ko-KR" sz="1400" dirty="0"/>
              <a:t>forgetful, </a:t>
            </a:r>
            <a:r>
              <a:rPr lang="ko-KR" altLang="en-US" sz="1400" dirty="0"/>
              <a:t>	</a:t>
            </a:r>
            <a:r>
              <a:rPr lang="en-US" altLang="ko-KR" sz="1400" dirty="0" smtClean="0"/>
              <a:t>	resentful</a:t>
            </a:r>
            <a:r>
              <a:rPr lang="en-US" altLang="ko-KR" sz="1400" dirty="0"/>
              <a:t>, </a:t>
            </a:r>
            <a:r>
              <a:rPr lang="ko-KR" altLang="en-US" sz="1400" dirty="0"/>
              <a:t>	</a:t>
            </a:r>
            <a:r>
              <a:rPr lang="en-US" altLang="ko-KR" sz="1400" dirty="0" smtClean="0"/>
              <a:t>	mournful</a:t>
            </a:r>
            <a:r>
              <a:rPr lang="en-US" altLang="ko-KR" sz="1400" dirty="0"/>
              <a:t>, </a:t>
            </a:r>
            <a:r>
              <a:rPr lang="ko-KR" altLang="en-US" sz="1400" dirty="0"/>
              <a:t>	</a:t>
            </a:r>
            <a:r>
              <a:rPr lang="en-US" altLang="ko-KR" sz="1400" dirty="0" smtClean="0"/>
              <a:t>	</a:t>
            </a:r>
            <a:r>
              <a:rPr lang="en-US" altLang="ko-KR" sz="1400" dirty="0" err="1" smtClean="0"/>
              <a:t>inventful</a:t>
            </a:r>
            <a:r>
              <a:rPr lang="en-US" altLang="ko-KR" sz="1400" dirty="0" smtClean="0"/>
              <a:t> </a:t>
            </a:r>
          </a:p>
          <a:p>
            <a:pPr fontAlgn="base">
              <a:lnSpc>
                <a:spcPct val="80000"/>
              </a:lnSpc>
              <a:buFont typeface="Wingdings" charset="2"/>
              <a:buChar char="v"/>
            </a:pPr>
            <a:r>
              <a:rPr lang="en-US" altLang="ko-KR" sz="1400" b="1" dirty="0" smtClean="0"/>
              <a:t> </a:t>
            </a:r>
            <a:r>
              <a:rPr lang="ko-KR" altLang="en-US" sz="1400" b="1" dirty="0"/>
              <a:t>학자의 이론적 </a:t>
            </a:r>
            <a:r>
              <a:rPr lang="ko-KR" altLang="en-US" sz="1400" b="1" dirty="0" smtClean="0"/>
              <a:t>설명</a:t>
            </a:r>
            <a:r>
              <a:rPr lang="en-US" altLang="ko-KR" sz="1400" b="1" dirty="0" smtClean="0"/>
              <a:t>	</a:t>
            </a:r>
          </a:p>
          <a:p>
            <a:pPr marL="349250" lvl="1" indent="0" fontAlgn="base">
              <a:lnSpc>
                <a:spcPct val="120000"/>
              </a:lnSpc>
              <a:buNone/>
            </a:pPr>
            <a:r>
              <a:rPr lang="en-US" altLang="ko-KR" sz="1400" dirty="0" smtClean="0"/>
              <a:t>Siegel </a:t>
            </a:r>
            <a:r>
              <a:rPr lang="en-US" altLang="ko-KR" sz="1400" dirty="0"/>
              <a:t>(1974)</a:t>
            </a:r>
            <a:r>
              <a:rPr lang="ko-KR" altLang="en-US" sz="1400" dirty="0"/>
              <a:t>은 이러한 </a:t>
            </a:r>
            <a:r>
              <a:rPr lang="en-US" altLang="ko-KR" sz="1400" dirty="0"/>
              <a:t> -</a:t>
            </a:r>
            <a:r>
              <a:rPr lang="en-US" altLang="ko-KR" sz="1400" dirty="0" err="1"/>
              <a:t>ful</a:t>
            </a:r>
            <a:r>
              <a:rPr lang="ko-KR" altLang="en-US" sz="1400" dirty="0"/>
              <a:t>의 예외적인 현상을 음운적 제한을 어기는 것보다는 범주 제약을 완화시키는 쪽을 선택한 것이라고 설명한다</a:t>
            </a:r>
            <a:r>
              <a:rPr lang="en-US" altLang="ko-KR" sz="1400" dirty="0"/>
              <a:t>. </a:t>
            </a:r>
            <a:r>
              <a:rPr lang="ko-KR" altLang="en-US" sz="1400" dirty="0"/>
              <a:t>	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0124743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02189" y="147630"/>
            <a:ext cx="7338060" cy="1026831"/>
          </a:xfrm>
        </p:spPr>
        <p:txBody>
          <a:bodyPr/>
          <a:lstStyle/>
          <a:p>
            <a:r>
              <a:rPr lang="en-US" altLang="ko-KR" b="1" dirty="0"/>
              <a:t>III. </a:t>
            </a:r>
            <a:r>
              <a:rPr lang="ko-KR" altLang="en-US" b="1" dirty="0"/>
              <a:t>단어형성의 제약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7523" y="1242564"/>
            <a:ext cx="8548007" cy="5134113"/>
          </a:xfrm>
        </p:spPr>
        <p:txBody>
          <a:bodyPr>
            <a:noAutofit/>
          </a:bodyPr>
          <a:lstStyle/>
          <a:p>
            <a:pPr marL="457200" indent="-457200" fontAlgn="base">
              <a:buFont typeface="Wingdings" panose="05000000000000000000" pitchFamily="2" charset="2"/>
              <a:buChar char="v"/>
            </a:pPr>
            <a:r>
              <a:rPr lang="ko-KR" altLang="en-US" sz="2400" b="1" dirty="0" smtClean="0">
                <a:latin typeface="+mj-lt"/>
              </a:rPr>
              <a:t> </a:t>
            </a:r>
            <a:r>
              <a:rPr lang="ko-KR" altLang="en-US" sz="2400" b="1" dirty="0">
                <a:latin typeface="+mj-lt"/>
              </a:rPr>
              <a:t>제약조건</a:t>
            </a:r>
            <a:r>
              <a:rPr lang="en-US" altLang="ko-KR" sz="2400" b="1" dirty="0">
                <a:latin typeface="+mj-lt"/>
              </a:rPr>
              <a:t>: </a:t>
            </a:r>
            <a:r>
              <a:rPr lang="ko-KR" altLang="en-US" sz="2400" b="1" dirty="0">
                <a:latin typeface="+mj-lt"/>
              </a:rPr>
              <a:t>접미사 </a:t>
            </a:r>
            <a:r>
              <a:rPr lang="en-US" altLang="ko-KR" sz="2400" b="1" dirty="0">
                <a:latin typeface="+mj-lt"/>
              </a:rPr>
              <a:t>-al</a:t>
            </a:r>
            <a:r>
              <a:rPr lang="en-US" altLang="ko-KR" sz="2400" dirty="0">
                <a:latin typeface="+mj-lt"/>
              </a:rPr>
              <a:t> </a:t>
            </a:r>
          </a:p>
          <a:p>
            <a:pPr marL="0" indent="0" algn="r" fontAlgn="base">
              <a:buNone/>
            </a:pPr>
            <a:r>
              <a:rPr lang="ko-KR" altLang="ko-KR" dirty="0">
                <a:latin typeface="+mj-lt"/>
              </a:rPr>
              <a:t> </a:t>
            </a:r>
            <a:r>
              <a:rPr lang="ko-KR" altLang="en-US" dirty="0" smtClean="0">
                <a:latin typeface="+mj-lt"/>
              </a:rPr>
              <a:t>   </a:t>
            </a:r>
            <a:r>
              <a:rPr lang="ko-KR" altLang="en-US" sz="2400" dirty="0" smtClean="0">
                <a:latin typeface="+mj-lt"/>
              </a:rPr>
              <a:t>동사에 </a:t>
            </a:r>
            <a:r>
              <a:rPr lang="ko-KR" altLang="en-US" sz="2400" dirty="0">
                <a:latin typeface="+mj-lt"/>
              </a:rPr>
              <a:t>첨가하여 명사를 만들며</a:t>
            </a:r>
            <a:r>
              <a:rPr lang="en-US" altLang="ko-KR" sz="2400" dirty="0">
                <a:latin typeface="+mj-lt"/>
              </a:rPr>
              <a:t>, </a:t>
            </a:r>
            <a:r>
              <a:rPr lang="ko-KR" altLang="en-US" sz="2400" dirty="0">
                <a:latin typeface="+mj-lt"/>
              </a:rPr>
              <a:t>강세음절 다음에 첨가되어야 한다</a:t>
            </a:r>
            <a:r>
              <a:rPr lang="en-US" altLang="ko-KR" sz="2400" dirty="0" smtClean="0">
                <a:latin typeface="+mj-lt"/>
              </a:rPr>
              <a:t>.</a:t>
            </a:r>
            <a:r>
              <a:rPr lang="en-US" altLang="ko-KR" sz="2000" dirty="0" smtClean="0">
                <a:latin typeface="+mj-lt"/>
              </a:rPr>
              <a:t> (</a:t>
            </a:r>
            <a:r>
              <a:rPr lang="en-US" altLang="ko-KR" sz="2000" dirty="0" err="1">
                <a:latin typeface="+mj-lt"/>
              </a:rPr>
              <a:t>Siegle</a:t>
            </a:r>
            <a:r>
              <a:rPr lang="en-US" altLang="ko-KR" sz="2000" dirty="0">
                <a:latin typeface="+mj-lt"/>
              </a:rPr>
              <a:t> </a:t>
            </a:r>
            <a:r>
              <a:rPr lang="en-US" altLang="ko-KR" sz="2000" dirty="0" smtClean="0">
                <a:latin typeface="+mj-lt"/>
              </a:rPr>
              <a:t>1974) </a:t>
            </a:r>
            <a:r>
              <a:rPr lang="en-US" altLang="ko-KR" sz="2400" dirty="0" smtClean="0">
                <a:latin typeface="+mj-lt"/>
              </a:rPr>
              <a:t> </a:t>
            </a:r>
            <a:endParaRPr lang="en-US" altLang="ko-KR" sz="2400" dirty="0">
              <a:latin typeface="+mj-lt"/>
            </a:endParaRPr>
          </a:p>
          <a:p>
            <a:pPr marL="793750" lvl="1" indent="-457200" fontAlgn="base">
              <a:buFont typeface="Wingdings 2" pitchFamily="18" charset="2"/>
              <a:buAutoNum type="alphaLcPeriod"/>
            </a:pPr>
            <a:endParaRPr lang="en-US" altLang="ko-KR" dirty="0" smtClean="0">
              <a:latin typeface="+mj-lt"/>
            </a:endParaRPr>
          </a:p>
          <a:p>
            <a:pPr marL="793750" lvl="1" indent="-457200" fontAlgn="base">
              <a:buFont typeface="Wingdings 2" pitchFamily="18" charset="2"/>
              <a:buAutoNum type="alphaLcPeriod"/>
            </a:pPr>
            <a:r>
              <a:rPr lang="en-US" altLang="ko-KR" dirty="0" err="1" smtClean="0">
                <a:latin typeface="+mj-lt"/>
              </a:rPr>
              <a:t>a</a:t>
            </a:r>
            <a:r>
              <a:rPr lang="en-US" altLang="ko-KR" sz="2200" dirty="0" err="1" smtClean="0">
                <a:latin typeface="+mj-lt"/>
              </a:rPr>
              <a:t>rr</a:t>
            </a:r>
            <a:r>
              <a:rPr lang="is-IS" dirty="0" smtClean="0"/>
              <a:t>í</a:t>
            </a:r>
            <a:r>
              <a:rPr lang="en-US" altLang="ko-KR" sz="2200" dirty="0" smtClean="0">
                <a:latin typeface="+mj-lt"/>
              </a:rPr>
              <a:t>v-al,</a:t>
            </a:r>
            <a:r>
              <a:rPr lang="ko-KR" altLang="en-US" sz="2200" dirty="0" smtClean="0">
                <a:latin typeface="+mj-lt"/>
              </a:rPr>
              <a:t>   </a:t>
            </a:r>
            <a:r>
              <a:rPr lang="en-US" altLang="ko-KR" sz="2200" dirty="0" smtClean="0">
                <a:latin typeface="+mj-lt"/>
              </a:rPr>
              <a:t>den</a:t>
            </a:r>
            <a:r>
              <a:rPr lang="is-IS" dirty="0"/>
              <a:t>í</a:t>
            </a:r>
            <a:r>
              <a:rPr lang="en-US" altLang="ko-KR" sz="2200" dirty="0" smtClean="0">
                <a:latin typeface="+mj-lt"/>
              </a:rPr>
              <a:t>-al,</a:t>
            </a:r>
            <a:r>
              <a:rPr lang="ko-KR" altLang="en-US" sz="2200" dirty="0" smtClean="0">
                <a:latin typeface="+mj-lt"/>
              </a:rPr>
              <a:t> </a:t>
            </a:r>
            <a:r>
              <a:rPr lang="en-US" altLang="ko-KR" sz="2200" dirty="0" smtClean="0">
                <a:latin typeface="+mj-lt"/>
              </a:rPr>
              <a:t> </a:t>
            </a:r>
            <a:r>
              <a:rPr lang="ko-KR" altLang="en-US" sz="2200" dirty="0" smtClean="0">
                <a:latin typeface="+mj-lt"/>
              </a:rPr>
              <a:t> </a:t>
            </a:r>
            <a:r>
              <a:rPr lang="en-US" altLang="ko-KR" sz="2200" dirty="0" err="1" smtClean="0">
                <a:latin typeface="+mj-lt"/>
              </a:rPr>
              <a:t>withdr</a:t>
            </a:r>
            <a:r>
              <a:rPr lang="is-IS" dirty="0"/>
              <a:t>á</a:t>
            </a:r>
            <a:r>
              <a:rPr lang="en-US" altLang="ko-KR" sz="2200" dirty="0" smtClean="0">
                <a:latin typeface="+mj-lt"/>
              </a:rPr>
              <a:t>w-al,</a:t>
            </a:r>
            <a:r>
              <a:rPr lang="ko-KR" altLang="en-US" sz="2200" dirty="0" smtClean="0">
                <a:latin typeface="+mj-lt"/>
              </a:rPr>
              <a:t>   </a:t>
            </a:r>
            <a:r>
              <a:rPr lang="en-US" altLang="ko-KR" sz="2200" dirty="0" smtClean="0">
                <a:latin typeface="+mj-lt"/>
              </a:rPr>
              <a:t>ref</a:t>
            </a:r>
            <a:r>
              <a:rPr lang="sk-SK" dirty="0" smtClean="0"/>
              <a:t>ú</a:t>
            </a:r>
            <a:r>
              <a:rPr lang="en-US" altLang="ko-KR" sz="2200" dirty="0" smtClean="0">
                <a:latin typeface="+mj-lt"/>
              </a:rPr>
              <a:t>s-al    prop</a:t>
            </a:r>
            <a:r>
              <a:rPr lang="is-IS" dirty="0"/>
              <a:t>ó</a:t>
            </a:r>
            <a:r>
              <a:rPr lang="en-US" altLang="ko-KR" sz="2200" dirty="0" smtClean="0">
                <a:latin typeface="+mj-lt"/>
              </a:rPr>
              <a:t>s-al</a:t>
            </a:r>
          </a:p>
          <a:p>
            <a:pPr marL="793750" lvl="1" indent="-457200" fontAlgn="base">
              <a:buAutoNum type="alphaLcPeriod"/>
            </a:pPr>
            <a:r>
              <a:rPr lang="en-US" altLang="ko-KR" sz="2200" dirty="0" smtClean="0">
                <a:latin typeface="+mj-lt"/>
              </a:rPr>
              <a:t>*</a:t>
            </a:r>
            <a:r>
              <a:rPr lang="en-US" altLang="ko-KR" sz="2200" dirty="0" err="1" smtClean="0">
                <a:latin typeface="+mj-lt"/>
              </a:rPr>
              <a:t>dep</a:t>
            </a:r>
            <a:r>
              <a:rPr lang="is-IS" dirty="0"/>
              <a:t>ó</a:t>
            </a:r>
            <a:r>
              <a:rPr lang="en-US" altLang="ko-KR" sz="2200" dirty="0" smtClean="0">
                <a:latin typeface="+mj-lt"/>
              </a:rPr>
              <a:t>sit-al,</a:t>
            </a:r>
            <a:r>
              <a:rPr lang="ko-KR" altLang="en-US" sz="2200" dirty="0" smtClean="0">
                <a:latin typeface="+mj-lt"/>
              </a:rPr>
              <a:t>   </a:t>
            </a:r>
            <a:r>
              <a:rPr lang="en-US" altLang="ko-KR" sz="2200" dirty="0" smtClean="0">
                <a:latin typeface="+mj-lt"/>
              </a:rPr>
              <a:t>*</a:t>
            </a:r>
            <a:r>
              <a:rPr lang="en-US" altLang="ko-KR" sz="2200" dirty="0" err="1" smtClean="0">
                <a:latin typeface="+mj-lt"/>
              </a:rPr>
              <a:t>pr</a:t>
            </a:r>
            <a:r>
              <a:rPr lang="is-IS" dirty="0"/>
              <a:t>ó</a:t>
            </a:r>
            <a:r>
              <a:rPr lang="en-US" altLang="ko-KR" sz="2200" dirty="0" smtClean="0">
                <a:latin typeface="+mj-lt"/>
              </a:rPr>
              <a:t>miss-al,</a:t>
            </a:r>
            <a:r>
              <a:rPr lang="ko-KR" altLang="en-US" sz="2200" dirty="0" smtClean="0">
                <a:latin typeface="+mj-lt"/>
              </a:rPr>
              <a:t>  </a:t>
            </a:r>
            <a:r>
              <a:rPr lang="en-US" altLang="ko-KR" sz="2200" dirty="0" smtClean="0">
                <a:latin typeface="+mj-lt"/>
              </a:rPr>
              <a:t> *</a:t>
            </a:r>
            <a:r>
              <a:rPr lang="en-US" altLang="ko-KR" sz="2200" dirty="0" err="1" smtClean="0">
                <a:latin typeface="+mj-lt"/>
              </a:rPr>
              <a:t>gl</a:t>
            </a:r>
            <a:r>
              <a:rPr lang="is-IS" dirty="0"/>
              <a:t>ó</a:t>
            </a:r>
            <a:r>
              <a:rPr lang="en-US" altLang="ko-KR" sz="2200" dirty="0" err="1" smtClean="0">
                <a:latin typeface="+mj-lt"/>
              </a:rPr>
              <a:t>rify</a:t>
            </a:r>
            <a:r>
              <a:rPr lang="en-US" altLang="ko-KR" sz="2200" dirty="0" smtClean="0">
                <a:latin typeface="+mj-lt"/>
              </a:rPr>
              <a:t>-al,</a:t>
            </a:r>
            <a:r>
              <a:rPr lang="ko-KR" altLang="en-US" sz="2200" dirty="0" smtClean="0">
                <a:latin typeface="+mj-lt"/>
              </a:rPr>
              <a:t>   </a:t>
            </a:r>
            <a:r>
              <a:rPr lang="en-US" altLang="ko-KR" sz="2200" dirty="0" smtClean="0">
                <a:latin typeface="+mj-lt"/>
              </a:rPr>
              <a:t>*re</a:t>
            </a:r>
            <a:r>
              <a:rPr lang="is-IS" dirty="0"/>
              <a:t>ó</a:t>
            </a:r>
            <a:r>
              <a:rPr lang="en-US" altLang="ko-KR" sz="2200" dirty="0" err="1" smtClean="0">
                <a:latin typeface="+mj-lt"/>
              </a:rPr>
              <a:t>ver</a:t>
            </a:r>
            <a:r>
              <a:rPr lang="en-US" altLang="ko-KR" sz="2200" dirty="0" smtClean="0">
                <a:latin typeface="+mj-lt"/>
              </a:rPr>
              <a:t>-al </a:t>
            </a:r>
          </a:p>
          <a:p>
            <a:pPr marL="793750" lvl="1" indent="-457200" fontAlgn="base">
              <a:buAutoNum type="alphaLcPeriod"/>
            </a:pPr>
            <a:endParaRPr lang="en-US" altLang="ko-KR" sz="2200" dirty="0" smtClean="0">
              <a:latin typeface="+mj-lt"/>
            </a:endParaRPr>
          </a:p>
          <a:p>
            <a:pPr marL="457200" indent="-457200" fontAlgn="base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ko-KR" altLang="en-US" dirty="0" smtClean="0">
                <a:solidFill>
                  <a:srgbClr val="FF4040"/>
                </a:solidFill>
                <a:latin typeface="+mj-lt"/>
              </a:rPr>
              <a:t>제약조건 </a:t>
            </a:r>
            <a:r>
              <a:rPr lang="ko-KR" altLang="en-US" dirty="0">
                <a:solidFill>
                  <a:srgbClr val="FF4040"/>
                </a:solidFill>
                <a:latin typeface="+mj-lt"/>
              </a:rPr>
              <a:t>위반사례</a:t>
            </a:r>
            <a:r>
              <a:rPr lang="en-US" altLang="ko-KR" dirty="0">
                <a:solidFill>
                  <a:srgbClr val="FF4040"/>
                </a:solidFill>
                <a:latin typeface="+mj-lt"/>
              </a:rPr>
              <a:t>:(possible but non occurring word)</a:t>
            </a:r>
            <a:endParaRPr lang="ko-KR" altLang="en-US" dirty="0">
              <a:solidFill>
                <a:srgbClr val="FF4040"/>
              </a:solidFill>
              <a:latin typeface="+mj-lt"/>
            </a:endParaRPr>
          </a:p>
          <a:p>
            <a:pPr marL="793750" lvl="1" indent="-457200" fontAlgn="base">
              <a:buFont typeface="+mj-lt"/>
              <a:buAutoNum type="alphaLcPeriod" startAt="3"/>
            </a:pPr>
            <a:r>
              <a:rPr lang="en-US" altLang="ko-KR" dirty="0" smtClean="0">
                <a:solidFill>
                  <a:schemeClr val="tx1"/>
                </a:solidFill>
                <a:latin typeface="+mj-lt"/>
              </a:rPr>
              <a:t>*</a:t>
            </a:r>
            <a:r>
              <a:rPr lang="en-US" altLang="ko-KR" dirty="0">
                <a:solidFill>
                  <a:schemeClr val="tx1"/>
                </a:solidFill>
                <a:latin typeface="+mj-lt"/>
              </a:rPr>
              <a:t>delay-al</a:t>
            </a:r>
            <a:r>
              <a:rPr lang="en-US" altLang="ko-KR" dirty="0" smtClean="0">
                <a:solidFill>
                  <a:schemeClr val="tx1"/>
                </a:solidFill>
                <a:latin typeface="+mj-lt"/>
              </a:rPr>
              <a:t>,   *</a:t>
            </a:r>
            <a:r>
              <a:rPr lang="en-US" altLang="ko-KR" dirty="0">
                <a:solidFill>
                  <a:schemeClr val="tx1"/>
                </a:solidFill>
                <a:latin typeface="+mj-lt"/>
              </a:rPr>
              <a:t>explain-</a:t>
            </a:r>
            <a:r>
              <a:rPr lang="en-US" altLang="ko-KR" dirty="0" smtClean="0">
                <a:solidFill>
                  <a:schemeClr val="tx1"/>
                </a:solidFill>
                <a:latin typeface="+mj-lt"/>
              </a:rPr>
              <a:t>al  </a:t>
            </a:r>
            <a:r>
              <a:rPr lang="ko-KR" alt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  <a:latin typeface="+mj-lt"/>
              </a:rPr>
              <a:t>*</a:t>
            </a:r>
            <a:r>
              <a:rPr lang="en-US" altLang="ko-KR" dirty="0" err="1">
                <a:solidFill>
                  <a:schemeClr val="tx1"/>
                </a:solidFill>
                <a:latin typeface="+mj-lt"/>
              </a:rPr>
              <a:t>appli</a:t>
            </a:r>
            <a:r>
              <a:rPr lang="en-US" altLang="ko-KR" dirty="0">
                <a:solidFill>
                  <a:schemeClr val="tx1"/>
                </a:solidFill>
                <a:latin typeface="+mj-lt"/>
              </a:rPr>
              <a:t>-</a:t>
            </a:r>
            <a:r>
              <a:rPr lang="en-US" altLang="ko-KR" dirty="0" smtClean="0">
                <a:solidFill>
                  <a:schemeClr val="tx1"/>
                </a:solidFill>
                <a:latin typeface="+mj-lt"/>
              </a:rPr>
              <a:t>al</a:t>
            </a:r>
            <a:r>
              <a:rPr lang="ko-KR" alt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  <a:latin typeface="+mj-lt"/>
              </a:rPr>
              <a:t>  *</a:t>
            </a:r>
            <a:r>
              <a:rPr lang="en-US" altLang="ko-KR" dirty="0">
                <a:solidFill>
                  <a:schemeClr val="tx1"/>
                </a:solidFill>
                <a:latin typeface="+mj-lt"/>
              </a:rPr>
              <a:t>obtain-</a:t>
            </a:r>
            <a:r>
              <a:rPr lang="en-US" altLang="ko-KR" dirty="0" smtClean="0">
                <a:solidFill>
                  <a:schemeClr val="tx1"/>
                </a:solidFill>
                <a:latin typeface="+mj-lt"/>
              </a:rPr>
              <a:t>al</a:t>
            </a:r>
            <a:r>
              <a:rPr lang="en-US" altLang="ko-KR" dirty="0">
                <a:solidFill>
                  <a:schemeClr val="tx1"/>
                </a:solidFill>
                <a:latin typeface="+mj-lt"/>
              </a:rPr>
              <a:t>						</a:t>
            </a:r>
            <a:r>
              <a:rPr lang="en-US" altLang="ko-KR" dirty="0" smtClean="0">
                <a:solidFill>
                  <a:schemeClr val="tx1"/>
                </a:solidFill>
                <a:latin typeface="+mj-lt"/>
              </a:rPr>
              <a:t>         </a:t>
            </a:r>
            <a:r>
              <a:rPr lang="en-US" altLang="ko-KR" sz="2000" dirty="0" smtClean="0">
                <a:solidFill>
                  <a:schemeClr val="tx1"/>
                </a:solidFill>
                <a:latin typeface="+mj-lt"/>
              </a:rPr>
              <a:t>(</a:t>
            </a:r>
            <a:r>
              <a:rPr lang="en-US" altLang="ko-KR" sz="2000" dirty="0" err="1">
                <a:solidFill>
                  <a:schemeClr val="tx1"/>
                </a:solidFill>
                <a:latin typeface="+mj-lt"/>
              </a:rPr>
              <a:t>Plag</a:t>
            </a:r>
            <a:r>
              <a:rPr lang="en-US" altLang="ko-KR" sz="2000" dirty="0">
                <a:solidFill>
                  <a:schemeClr val="tx1"/>
                </a:solidFill>
                <a:latin typeface="+mj-lt"/>
              </a:rPr>
              <a:t>, 2003: 62) </a:t>
            </a:r>
            <a:endParaRPr lang="ko-KR" altLang="en-US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426917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02189" y="284176"/>
            <a:ext cx="7338060" cy="1026831"/>
          </a:xfrm>
        </p:spPr>
        <p:txBody>
          <a:bodyPr/>
          <a:lstStyle/>
          <a:p>
            <a:r>
              <a:rPr lang="en-US" altLang="ko-KR" b="1" dirty="0"/>
              <a:t>III. </a:t>
            </a:r>
            <a:r>
              <a:rPr lang="ko-KR" altLang="en-US" b="1" dirty="0"/>
              <a:t>단어형성의 제약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1035" y="1440439"/>
            <a:ext cx="8548007" cy="4828188"/>
          </a:xfrm>
        </p:spPr>
        <p:txBody>
          <a:bodyPr>
            <a:normAutofit fontScale="62500" lnSpcReduction="20000"/>
          </a:bodyPr>
          <a:lstStyle/>
          <a:p>
            <a:pPr marL="457200" indent="-457200" fontAlgn="base">
              <a:buFont typeface="Wingdings" panose="05000000000000000000" pitchFamily="2" charset="2"/>
              <a:buChar char="v"/>
            </a:pPr>
            <a:r>
              <a:rPr lang="ko-KR" altLang="en-US" sz="3200" b="1" dirty="0" smtClean="0">
                <a:solidFill>
                  <a:schemeClr val="tx1"/>
                </a:solidFill>
              </a:rPr>
              <a:t>제약조건</a:t>
            </a:r>
            <a:r>
              <a:rPr lang="en-US" altLang="ko-KR" sz="3200" b="1" dirty="0" smtClean="0">
                <a:solidFill>
                  <a:schemeClr val="tx1"/>
                </a:solidFill>
              </a:rPr>
              <a:t> :</a:t>
            </a:r>
            <a:r>
              <a:rPr lang="ko-KR" altLang="en-US" sz="3200" b="1" dirty="0" smtClean="0">
                <a:solidFill>
                  <a:schemeClr val="tx1"/>
                </a:solidFill>
              </a:rPr>
              <a:t>접미사 </a:t>
            </a:r>
            <a:r>
              <a:rPr lang="en-US" altLang="ko-KR" sz="3200" b="1" dirty="0" smtClean="0">
                <a:solidFill>
                  <a:schemeClr val="tx1"/>
                </a:solidFill>
              </a:rPr>
              <a:t>–</a:t>
            </a:r>
            <a:r>
              <a:rPr lang="en-US" altLang="ko-KR" sz="3200" b="1" dirty="0" err="1" smtClean="0">
                <a:solidFill>
                  <a:schemeClr val="tx1"/>
                </a:solidFill>
              </a:rPr>
              <a:t>ly</a:t>
            </a:r>
            <a:r>
              <a:rPr lang="ko-KR" altLang="en-US" sz="3200" b="1" dirty="0" smtClean="0">
                <a:solidFill>
                  <a:schemeClr val="tx1"/>
                </a:solidFill>
              </a:rPr>
              <a:t> </a:t>
            </a:r>
            <a:endParaRPr lang="ko-KR" altLang="en-US" sz="3200" b="1" dirty="0">
              <a:solidFill>
                <a:schemeClr val="tx1"/>
              </a:solidFill>
            </a:endParaRPr>
          </a:p>
          <a:p>
            <a:pPr marL="0" indent="0" fontAlgn="base">
              <a:buNone/>
            </a:pPr>
            <a:r>
              <a:rPr lang="ko-KR" altLang="en-US" dirty="0" smtClean="0">
                <a:solidFill>
                  <a:schemeClr val="tx1"/>
                </a:solidFill>
              </a:rPr>
              <a:t>      </a:t>
            </a:r>
            <a:r>
              <a:rPr lang="ko-KR" altLang="en-US" b="1" dirty="0" smtClean="0">
                <a:solidFill>
                  <a:schemeClr val="tx1"/>
                </a:solidFill>
              </a:rPr>
              <a:t> </a:t>
            </a:r>
            <a:r>
              <a:rPr lang="en-US" altLang="ko-KR" b="1" dirty="0" smtClean="0">
                <a:solidFill>
                  <a:schemeClr val="tx1"/>
                </a:solidFill>
              </a:rPr>
              <a:t>–</a:t>
            </a:r>
            <a:r>
              <a:rPr lang="en-US" altLang="ko-KR" b="1" dirty="0" err="1">
                <a:solidFill>
                  <a:schemeClr val="tx1"/>
                </a:solidFill>
              </a:rPr>
              <a:t>ly</a:t>
            </a:r>
            <a:r>
              <a:rPr lang="en-US" altLang="ko-KR" b="1" dirty="0">
                <a:solidFill>
                  <a:schemeClr val="tx1"/>
                </a:solidFill>
              </a:rPr>
              <a:t>(/-li/)</a:t>
            </a:r>
            <a:r>
              <a:rPr lang="ko-KR" altLang="en-US" b="1" dirty="0">
                <a:solidFill>
                  <a:schemeClr val="tx1"/>
                </a:solidFill>
              </a:rPr>
              <a:t>끝날 경우 </a:t>
            </a:r>
            <a:r>
              <a:rPr lang="en-US" altLang="ko-KR" b="1" dirty="0">
                <a:solidFill>
                  <a:schemeClr val="tx1"/>
                </a:solidFill>
              </a:rPr>
              <a:t>–</a:t>
            </a:r>
            <a:r>
              <a:rPr lang="en-US" altLang="ko-KR" b="1" dirty="0" err="1">
                <a:solidFill>
                  <a:schemeClr val="tx1"/>
                </a:solidFill>
              </a:rPr>
              <a:t>ly</a:t>
            </a:r>
            <a:r>
              <a:rPr lang="ko-KR" altLang="en-US" b="1" dirty="0">
                <a:solidFill>
                  <a:schemeClr val="tx1"/>
                </a:solidFill>
              </a:rPr>
              <a:t>접미사를 피하며 이는 유음생략으로써 음운론적 제약을 받는다</a:t>
            </a:r>
            <a:r>
              <a:rPr lang="en-US" altLang="ko-KR" b="1" dirty="0" smtClean="0">
                <a:solidFill>
                  <a:schemeClr val="tx1"/>
                </a:solidFill>
              </a:rPr>
              <a:t>.</a:t>
            </a:r>
          </a:p>
          <a:p>
            <a:pPr marL="0" indent="0" fontAlgn="base">
              <a:buNone/>
            </a:pPr>
            <a:r>
              <a:rPr lang="en-US" altLang="ko-KR" dirty="0">
                <a:solidFill>
                  <a:schemeClr val="tx1"/>
                </a:solidFill>
              </a:rPr>
              <a:t>	</a:t>
            </a:r>
            <a:r>
              <a:rPr lang="en-US" altLang="ko-KR" dirty="0" smtClean="0">
                <a:solidFill>
                  <a:schemeClr val="tx1"/>
                </a:solidFill>
              </a:rPr>
              <a:t>					(</a:t>
            </a:r>
            <a:r>
              <a:rPr lang="en-US" altLang="ko-KR" dirty="0" err="1">
                <a:solidFill>
                  <a:schemeClr val="tx1"/>
                </a:solidFill>
              </a:rPr>
              <a:t>Stemberger</a:t>
            </a:r>
            <a:r>
              <a:rPr lang="en-US" altLang="ko-KR" dirty="0">
                <a:solidFill>
                  <a:schemeClr val="tx1"/>
                </a:solidFill>
              </a:rPr>
              <a:t> 1981</a:t>
            </a:r>
            <a:r>
              <a:rPr lang="en-US" altLang="ko-KR" dirty="0" smtClean="0">
                <a:solidFill>
                  <a:schemeClr val="tx1"/>
                </a:solidFill>
              </a:rPr>
              <a:t>)</a:t>
            </a:r>
          </a:p>
          <a:p>
            <a:pPr marL="349250" lvl="1" indent="0" fontAlgn="base">
              <a:buNone/>
            </a:pPr>
            <a:endParaRPr lang="en-US" altLang="ko-KR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9250" lvl="1" indent="0" fontAlgn="base">
              <a:buNone/>
            </a:pPr>
            <a:r>
              <a:rPr lang="ko-KR" altLang="en-US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*</a:t>
            </a:r>
            <a:r>
              <a:rPr lang="en-US" altLang="ko-KR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lovelily</a:t>
            </a:r>
            <a:r>
              <a:rPr lang="en-US" altLang="ko-KR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		*</a:t>
            </a:r>
            <a:r>
              <a:rPr lang="en-US" altLang="ko-KR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brotherlily</a:t>
            </a:r>
            <a:r>
              <a:rPr lang="en-US" altLang="ko-KR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altLang="ko-KR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n-US" altLang="ko-KR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bodiliy</a:t>
            </a:r>
            <a:r>
              <a:rPr lang="en-US" altLang="ko-KR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altLang="ko-KR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*</a:t>
            </a:r>
            <a:r>
              <a:rPr lang="en-US" altLang="ko-KR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miserlily</a:t>
            </a:r>
            <a:r>
              <a:rPr lang="en-US" altLang="ko-KR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endParaRPr lang="en-US" altLang="ko-KR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fontAlgn="base">
              <a:buNone/>
            </a:pPr>
            <a:r>
              <a:rPr lang="en-US" altLang="ko-KR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altLang="ko-KR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n-US" altLang="ko-KR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elderlily</a:t>
            </a:r>
            <a:r>
              <a:rPr lang="en-US" altLang="ko-KR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r>
              <a:rPr lang="en-US" altLang="ko-KR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n-US" altLang="ko-KR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worldlily</a:t>
            </a:r>
            <a:r>
              <a:rPr lang="en-US" altLang="ko-KR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*</a:t>
            </a:r>
            <a:r>
              <a:rPr lang="en-US" altLang="ko-KR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monthlily</a:t>
            </a:r>
            <a:r>
              <a:rPr lang="en-US" altLang="ko-KR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*</a:t>
            </a:r>
            <a:r>
              <a:rPr lang="en-US" altLang="ko-KR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motherlily</a:t>
            </a:r>
            <a:endParaRPr lang="en-US" altLang="ko-KR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fontAlgn="base">
              <a:buNone/>
            </a:pPr>
            <a:endParaRPr lang="en-US" altLang="ko-KR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 fontAlgn="base">
              <a:buFont typeface="Wingdings" panose="05000000000000000000" pitchFamily="2" charset="2"/>
              <a:buChar char="v"/>
            </a:pPr>
            <a:r>
              <a:rPr lang="ko-KR" altLang="en-US" sz="3200" b="1" dirty="0" smtClean="0">
                <a:solidFill>
                  <a:schemeClr val="tx1"/>
                </a:solidFill>
              </a:rPr>
              <a:t>제약위반 </a:t>
            </a:r>
            <a:r>
              <a:rPr lang="ko-KR" altLang="en-US" sz="3200" b="1" dirty="0">
                <a:solidFill>
                  <a:schemeClr val="tx1"/>
                </a:solidFill>
              </a:rPr>
              <a:t>사례</a:t>
            </a:r>
            <a:r>
              <a:rPr lang="en-US" altLang="ko-KR" sz="3200" b="1" dirty="0">
                <a:solidFill>
                  <a:schemeClr val="tx1"/>
                </a:solidFill>
              </a:rPr>
              <a:t>: </a:t>
            </a:r>
            <a:r>
              <a:rPr lang="ko-KR" altLang="en-US" sz="3200" b="1" dirty="0" smtClean="0">
                <a:solidFill>
                  <a:schemeClr val="tx1"/>
                </a:solidFill>
              </a:rPr>
              <a:t>유음충돌로 제약을 어김</a:t>
            </a:r>
            <a:r>
              <a:rPr lang="en-US" altLang="ko-KR" dirty="0" smtClean="0">
                <a:solidFill>
                  <a:schemeClr val="tx1"/>
                </a:solidFill>
              </a:rPr>
              <a:t>.</a:t>
            </a:r>
            <a:endParaRPr lang="ko-KR" altLang="en-US" dirty="0">
              <a:solidFill>
                <a:schemeClr val="tx1"/>
              </a:solidFill>
            </a:endParaRPr>
          </a:p>
          <a:p>
            <a:pPr marL="0" indent="0" fontAlgn="base">
              <a:buNone/>
            </a:pPr>
            <a:r>
              <a:rPr lang="en-US" altLang="ko-KR" dirty="0">
                <a:solidFill>
                  <a:schemeClr val="tx1"/>
                </a:solidFill>
              </a:rPr>
              <a:t>    </a:t>
            </a:r>
            <a:r>
              <a:rPr lang="en-US" altLang="ko-KR" dirty="0" smtClean="0">
                <a:solidFill>
                  <a:schemeClr val="tx1"/>
                </a:solidFill>
              </a:rPr>
              <a:t>	comely</a:t>
            </a:r>
            <a:r>
              <a:rPr lang="en-US" altLang="ko-KR" dirty="0">
                <a:solidFill>
                  <a:schemeClr val="tx1"/>
                </a:solidFill>
              </a:rPr>
              <a:t>-</a:t>
            </a:r>
            <a:r>
              <a:rPr lang="en-US" altLang="ko-KR" dirty="0" err="1">
                <a:solidFill>
                  <a:schemeClr val="tx1"/>
                </a:solidFill>
              </a:rPr>
              <a:t>comelily</a:t>
            </a:r>
            <a:r>
              <a:rPr lang="en-US" altLang="ko-KR" dirty="0">
                <a:solidFill>
                  <a:schemeClr val="tx1"/>
                </a:solidFill>
              </a:rPr>
              <a:t>	holy-holily	</a:t>
            </a:r>
            <a:r>
              <a:rPr lang="en-US" altLang="ko-KR" dirty="0" smtClean="0">
                <a:solidFill>
                  <a:schemeClr val="tx1"/>
                </a:solidFill>
              </a:rPr>
              <a:t>jolly-jollily</a:t>
            </a:r>
            <a:r>
              <a:rPr lang="en-US" altLang="ko-KR" dirty="0">
                <a:solidFill>
                  <a:schemeClr val="tx1"/>
                </a:solidFill>
              </a:rPr>
              <a:t>	  </a:t>
            </a:r>
            <a:r>
              <a:rPr lang="en-US" altLang="ko-KR" dirty="0" smtClean="0">
                <a:solidFill>
                  <a:schemeClr val="tx1"/>
                </a:solidFill>
              </a:rPr>
              <a:t>	</a:t>
            </a:r>
          </a:p>
          <a:p>
            <a:pPr marL="0" indent="0" fontAlgn="base">
              <a:buNone/>
            </a:pPr>
            <a:r>
              <a:rPr lang="en-US" altLang="ko-KR" dirty="0">
                <a:solidFill>
                  <a:schemeClr val="tx1"/>
                </a:solidFill>
              </a:rPr>
              <a:t>	</a:t>
            </a:r>
            <a:r>
              <a:rPr lang="en-US" altLang="ko-KR" dirty="0" smtClean="0">
                <a:solidFill>
                  <a:schemeClr val="tx1"/>
                </a:solidFill>
              </a:rPr>
              <a:t>surly</a:t>
            </a:r>
            <a:r>
              <a:rPr lang="en-US" altLang="ko-KR" dirty="0">
                <a:solidFill>
                  <a:schemeClr val="tx1"/>
                </a:solidFill>
              </a:rPr>
              <a:t>-</a:t>
            </a:r>
            <a:r>
              <a:rPr lang="en-US" altLang="ko-KR" dirty="0" err="1">
                <a:solidFill>
                  <a:schemeClr val="tx1"/>
                </a:solidFill>
              </a:rPr>
              <a:t>surlily</a:t>
            </a:r>
            <a:r>
              <a:rPr lang="en-US" altLang="ko-KR" dirty="0">
                <a:solidFill>
                  <a:schemeClr val="tx1"/>
                </a:solidFill>
              </a:rPr>
              <a:t>	</a:t>
            </a:r>
            <a:r>
              <a:rPr lang="en-US" altLang="ko-KR" dirty="0" smtClean="0">
                <a:solidFill>
                  <a:schemeClr val="tx1"/>
                </a:solidFill>
              </a:rPr>
              <a:t>ugly</a:t>
            </a:r>
            <a:r>
              <a:rPr lang="en-US" altLang="ko-KR" dirty="0">
                <a:solidFill>
                  <a:schemeClr val="tx1"/>
                </a:solidFill>
              </a:rPr>
              <a:t>-</a:t>
            </a:r>
            <a:r>
              <a:rPr lang="en-US" altLang="ko-KR" dirty="0" err="1">
                <a:solidFill>
                  <a:schemeClr val="tx1"/>
                </a:solidFill>
              </a:rPr>
              <a:t>uglily</a:t>
            </a:r>
            <a:r>
              <a:rPr lang="en-US" altLang="ko-KR" dirty="0">
                <a:solidFill>
                  <a:schemeClr val="tx1"/>
                </a:solidFill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</a:rPr>
              <a:t>	</a:t>
            </a:r>
            <a:r>
              <a:rPr lang="en-US" altLang="ko-KR" dirty="0" err="1" smtClean="0">
                <a:solidFill>
                  <a:schemeClr val="tx1"/>
                </a:solidFill>
              </a:rPr>
              <a:t>seely-seelily</a:t>
            </a:r>
            <a:endParaRPr lang="en-US" altLang="ko-KR" dirty="0">
              <a:solidFill>
                <a:schemeClr val="tx1"/>
              </a:solidFill>
            </a:endParaRPr>
          </a:p>
          <a:p>
            <a:pPr fontAlgn="base"/>
            <a:r>
              <a:rPr lang="ko-KR" altLang="en-US" b="1" dirty="0" smtClean="0">
                <a:solidFill>
                  <a:schemeClr val="tx1"/>
                </a:solidFill>
              </a:rPr>
              <a:t>학자의 </a:t>
            </a:r>
            <a:r>
              <a:rPr lang="ko-KR" altLang="en-US" b="1" dirty="0">
                <a:solidFill>
                  <a:schemeClr val="tx1"/>
                </a:solidFill>
              </a:rPr>
              <a:t>이론적 설명</a:t>
            </a:r>
            <a:r>
              <a:rPr lang="en-US" altLang="ko-KR" b="1" dirty="0">
                <a:solidFill>
                  <a:schemeClr val="tx1"/>
                </a:solidFill>
              </a:rPr>
              <a:t>: </a:t>
            </a:r>
            <a:r>
              <a:rPr lang="ko-KR" altLang="en-US" b="1" dirty="0">
                <a:solidFill>
                  <a:schemeClr val="tx1"/>
                </a:solidFill>
              </a:rPr>
              <a:t>접사연결제약을 잃어가는 </a:t>
            </a:r>
            <a:r>
              <a:rPr lang="ko-KR" altLang="en-US" b="1" dirty="0" smtClean="0">
                <a:solidFill>
                  <a:schemeClr val="tx1"/>
                </a:solidFill>
              </a:rPr>
              <a:t>초기 </a:t>
            </a:r>
            <a:r>
              <a:rPr lang="ko-KR" altLang="en-US" b="1" dirty="0">
                <a:solidFill>
                  <a:schemeClr val="tx1"/>
                </a:solidFill>
              </a:rPr>
              <a:t>단계 </a:t>
            </a:r>
            <a:r>
              <a:rPr lang="ko-KR" altLang="en-US" b="1" dirty="0" smtClean="0">
                <a:solidFill>
                  <a:schemeClr val="tx1"/>
                </a:solidFill>
              </a:rPr>
              <a:t>현상이다</a:t>
            </a:r>
            <a:r>
              <a:rPr lang="en-US" altLang="ko-KR" b="1" dirty="0" smtClean="0">
                <a:solidFill>
                  <a:schemeClr val="tx1"/>
                </a:solidFill>
              </a:rPr>
              <a:t>.  </a:t>
            </a:r>
            <a:r>
              <a:rPr lang="en-US" altLang="ko-KR" dirty="0" smtClean="0">
                <a:solidFill>
                  <a:schemeClr val="tx1"/>
                </a:solidFill>
              </a:rPr>
              <a:t>(</a:t>
            </a:r>
            <a:r>
              <a:rPr lang="en-US" altLang="ko-KR" dirty="0">
                <a:solidFill>
                  <a:schemeClr val="tx1"/>
                </a:solidFill>
              </a:rPr>
              <a:t>Bauer 2001</a:t>
            </a:r>
            <a:r>
              <a:rPr lang="en-US" altLang="ko-KR" dirty="0" smtClean="0">
                <a:solidFill>
                  <a:schemeClr val="tx1"/>
                </a:solidFill>
              </a:rPr>
              <a:t>)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471371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8281" y="539691"/>
            <a:ext cx="7338060" cy="1135546"/>
          </a:xfrm>
        </p:spPr>
        <p:txBody>
          <a:bodyPr/>
          <a:lstStyle/>
          <a:p>
            <a:pPr fontAlgn="base"/>
            <a:r>
              <a:rPr lang="en-US" altLang="ko-KR" b="1" dirty="0"/>
              <a:t>III. </a:t>
            </a:r>
            <a:r>
              <a:rPr lang="ko-KR" altLang="en-US" b="1" dirty="0"/>
              <a:t>단어형성의 </a:t>
            </a:r>
            <a:r>
              <a:rPr lang="ko-KR" altLang="en-US" b="1" dirty="0" smtClean="0"/>
              <a:t>제약</a:t>
            </a:r>
            <a:endParaRPr lang="ko-KR" altLang="en-US" sz="2400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95993" y="2027178"/>
            <a:ext cx="7935686" cy="4206240"/>
          </a:xfrm>
        </p:spPr>
        <p:txBody>
          <a:bodyPr>
            <a:normAutofit/>
          </a:bodyPr>
          <a:lstStyle/>
          <a:p>
            <a:pPr fontAlgn="base"/>
            <a:r>
              <a:rPr lang="ko-KR" altLang="en-US" b="1" dirty="0"/>
              <a:t>제약조건</a:t>
            </a:r>
            <a:r>
              <a:rPr lang="ko-KR" altLang="en-US" dirty="0"/>
              <a:t> </a:t>
            </a:r>
            <a:r>
              <a:rPr lang="en-US" altLang="ko-KR" dirty="0" smtClean="0"/>
              <a:t>–</a:t>
            </a:r>
            <a:r>
              <a:rPr lang="ko-KR" altLang="en-US" dirty="0" smtClean="0"/>
              <a:t>접미사 </a:t>
            </a:r>
            <a:r>
              <a:rPr lang="en-US" altLang="ko-KR" dirty="0" smtClean="0"/>
              <a:t>en</a:t>
            </a:r>
            <a:endParaRPr lang="ko-KR" altLang="en-US" dirty="0"/>
          </a:p>
          <a:p>
            <a:pPr marL="0" indent="0" fontAlgn="base">
              <a:buNone/>
            </a:pPr>
            <a:r>
              <a:rPr lang="en-US" altLang="ko-KR" dirty="0" smtClean="0"/>
              <a:t>-</a:t>
            </a:r>
            <a:r>
              <a:rPr lang="ko-KR" altLang="en-US" dirty="0"/>
              <a:t>형용사어기에 첨가되며</a:t>
            </a:r>
            <a:r>
              <a:rPr lang="en-US" altLang="ko-KR" dirty="0"/>
              <a:t>, </a:t>
            </a:r>
            <a:r>
              <a:rPr lang="ko-KR" altLang="en-US" dirty="0"/>
              <a:t>어기가 단음절 단어여야 한다</a:t>
            </a:r>
            <a:r>
              <a:rPr lang="en-US" altLang="ko-KR" dirty="0"/>
              <a:t>. </a:t>
            </a:r>
            <a:r>
              <a:rPr lang="ko-KR" altLang="en-US" dirty="0"/>
              <a:t>또한 어기가 </a:t>
            </a:r>
            <a:r>
              <a:rPr lang="ko-KR" altLang="en-US" dirty="0" err="1"/>
              <a:t>저해음</a:t>
            </a:r>
            <a:r>
              <a:rPr lang="en-US" altLang="ko-KR" dirty="0"/>
              <a:t>(</a:t>
            </a:r>
            <a:r>
              <a:rPr lang="ko-KR" altLang="en-US" dirty="0"/>
              <a:t>파열음</a:t>
            </a:r>
            <a:r>
              <a:rPr lang="en-US" altLang="ko-KR" dirty="0"/>
              <a:t>, </a:t>
            </a:r>
            <a:r>
              <a:rPr lang="ko-KR" altLang="en-US" dirty="0"/>
              <a:t>마찰음</a:t>
            </a:r>
            <a:r>
              <a:rPr lang="en-US" altLang="ko-KR" dirty="0"/>
              <a:t>, </a:t>
            </a:r>
            <a:r>
              <a:rPr lang="ko-KR" altLang="en-US" dirty="0"/>
              <a:t>파찰음</a:t>
            </a:r>
            <a:r>
              <a:rPr lang="en-US" altLang="ko-KR" dirty="0"/>
              <a:t>)</a:t>
            </a:r>
            <a:r>
              <a:rPr lang="ko-KR" altLang="en-US" dirty="0"/>
              <a:t>으로 끝나야 하며 그 앞에 </a:t>
            </a:r>
            <a:r>
              <a:rPr lang="ko-KR" altLang="en-US" dirty="0" err="1"/>
              <a:t>공명음</a:t>
            </a:r>
            <a:r>
              <a:rPr lang="ko-KR" altLang="en-US" dirty="0"/>
              <a:t> 또는 </a:t>
            </a:r>
            <a:r>
              <a:rPr lang="en-US" altLang="ko-KR" dirty="0"/>
              <a:t>/I/r/</a:t>
            </a:r>
            <a:r>
              <a:rPr lang="ko-KR" altLang="en-US" dirty="0"/>
              <a:t>과 같은 </a:t>
            </a:r>
            <a:r>
              <a:rPr lang="ko-KR" altLang="en-US" dirty="0" err="1"/>
              <a:t>접근음</a:t>
            </a:r>
            <a:r>
              <a:rPr lang="en-US" altLang="ko-KR" dirty="0"/>
              <a:t>(approximant)</a:t>
            </a:r>
            <a:r>
              <a:rPr lang="ko-KR" altLang="en-US" dirty="0"/>
              <a:t>을 수의적으로 </a:t>
            </a:r>
            <a:r>
              <a:rPr lang="ko-KR" altLang="en-US" dirty="0" smtClean="0"/>
              <a:t>올 수 </a:t>
            </a:r>
            <a:r>
              <a:rPr lang="ko-KR" altLang="en-US" dirty="0"/>
              <a:t>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72947423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2674</TotalTime>
  <Words>1018</Words>
  <Application>Microsoft Office PowerPoint</Application>
  <PresentationFormat>화면 슬라이드 쇼(4:3)</PresentationFormat>
  <Paragraphs>199</Paragraphs>
  <Slides>22</Slides>
  <Notes>8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23" baseType="lpstr">
      <vt:lpstr>Breeze</vt:lpstr>
      <vt:lpstr>슬라이드 1</vt:lpstr>
      <vt:lpstr>- 목     차 -</vt:lpstr>
      <vt:lpstr>I. 연구목적</vt:lpstr>
      <vt:lpstr>II. 단어형성의 이론적 배경</vt:lpstr>
      <vt:lpstr>II. 단어형성의 이론적 배경</vt:lpstr>
      <vt:lpstr>III. 단어형성의 제약     (음운론적 제약)</vt:lpstr>
      <vt:lpstr>III. 단어형성의 제약</vt:lpstr>
      <vt:lpstr>III. 단어형성의 제약</vt:lpstr>
      <vt:lpstr>III. 단어형성의 제약</vt:lpstr>
      <vt:lpstr>III. 단어형성의 제약</vt:lpstr>
      <vt:lpstr>III. 단어형성의 제약</vt:lpstr>
      <vt:lpstr>III. 단어형성의 제약 (형태론적 제약)</vt:lpstr>
      <vt:lpstr>III. 단어형성의 제약</vt:lpstr>
      <vt:lpstr>III. 단어형성의 제약</vt:lpstr>
      <vt:lpstr>III. 단어형성의 제약</vt:lpstr>
      <vt:lpstr>III. 단어형성의 제약 (의미론적 제약)</vt:lpstr>
      <vt:lpstr>IV. 적합성 이론</vt:lpstr>
      <vt:lpstr>IV. 적합성 이론</vt:lpstr>
      <vt:lpstr>IV. 적합성 이론</vt:lpstr>
      <vt:lpstr>IV. 적합성 이론</vt:lpstr>
      <vt:lpstr>V. 적합성 이론에 의한 단어형성  제약 해석 및 결론</vt:lpstr>
      <vt:lpstr>V. 적합성 이론에 의한 단어형성  제약 해석 및 결론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S</dc:title>
  <dc:creator>최형석목사</dc:creator>
  <cp:lastModifiedBy>user</cp:lastModifiedBy>
  <cp:revision>182</cp:revision>
  <cp:lastPrinted>2015-10-21T01:03:29Z</cp:lastPrinted>
  <dcterms:created xsi:type="dcterms:W3CDTF">2015-08-17T07:54:32Z</dcterms:created>
  <dcterms:modified xsi:type="dcterms:W3CDTF">2015-10-21T04:42:49Z</dcterms:modified>
</cp:coreProperties>
</file>